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CF861-1A7C-4B8E-A811-B9628119599F}" v="2" dt="2023-04-12T17:45:13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39FCF861-1A7C-4B8E-A811-B9628119599F}"/>
    <pc:docChg chg="custSel modSld">
      <pc:chgData name="Martina" userId="b6771a154c1b29a4" providerId="LiveId" clId="{39FCF861-1A7C-4B8E-A811-B9628119599F}" dt="2023-04-12T17:45:53.981" v="16" actId="1076"/>
      <pc:docMkLst>
        <pc:docMk/>
      </pc:docMkLst>
      <pc:sldChg chg="addSp delSp modSp mod">
        <pc:chgData name="Martina" userId="b6771a154c1b29a4" providerId="LiveId" clId="{39FCF861-1A7C-4B8E-A811-B9628119599F}" dt="2023-04-12T17:45:04.771" v="6" actId="1076"/>
        <pc:sldMkLst>
          <pc:docMk/>
          <pc:sldMk cId="2676658433" sldId="256"/>
        </pc:sldMkLst>
        <pc:picChg chg="add mod">
          <ac:chgData name="Martina" userId="b6771a154c1b29a4" providerId="LiveId" clId="{39FCF861-1A7C-4B8E-A811-B9628119599F}" dt="2023-04-12T17:45:04.771" v="6" actId="1076"/>
          <ac:picMkLst>
            <pc:docMk/>
            <pc:sldMk cId="2676658433" sldId="256"/>
            <ac:picMk id="4" creationId="{CBB26432-35BB-1D2D-053A-37EA9A045E99}"/>
          </ac:picMkLst>
        </pc:picChg>
        <pc:picChg chg="del">
          <ac:chgData name="Martina" userId="b6771a154c1b29a4" providerId="LiveId" clId="{39FCF861-1A7C-4B8E-A811-B9628119599F}" dt="2023-04-12T17:44:52.227" v="0" actId="478"/>
          <ac:picMkLst>
            <pc:docMk/>
            <pc:sldMk cId="2676658433" sldId="256"/>
            <ac:picMk id="5" creationId="{D7433447-34D2-4B18-B2C3-4EB5EE85B95A}"/>
          </ac:picMkLst>
        </pc:picChg>
        <pc:picChg chg="del">
          <ac:chgData name="Martina" userId="b6771a154c1b29a4" providerId="LiveId" clId="{39FCF861-1A7C-4B8E-A811-B9628119599F}" dt="2023-04-12T17:44:54.448" v="1" actId="478"/>
          <ac:picMkLst>
            <pc:docMk/>
            <pc:sldMk cId="2676658433" sldId="256"/>
            <ac:picMk id="7" creationId="{F35A7BC3-9CBC-4ED6-9A1C-D6AD2B5897B8}"/>
          </ac:picMkLst>
        </pc:picChg>
      </pc:sldChg>
      <pc:sldChg chg="addSp delSp modSp mod">
        <pc:chgData name="Martina" userId="b6771a154c1b29a4" providerId="LiveId" clId="{39FCF861-1A7C-4B8E-A811-B9628119599F}" dt="2023-04-12T17:45:53.981" v="16" actId="1076"/>
        <pc:sldMkLst>
          <pc:docMk/>
          <pc:sldMk cId="890723395" sldId="261"/>
        </pc:sldMkLst>
        <pc:spChg chg="del">
          <ac:chgData name="Martina" userId="b6771a154c1b29a4" providerId="LiveId" clId="{39FCF861-1A7C-4B8E-A811-B9628119599F}" dt="2023-04-12T17:45:34.437" v="12" actId="26606"/>
          <ac:spMkLst>
            <pc:docMk/>
            <pc:sldMk cId="890723395" sldId="261"/>
            <ac:spMk id="13" creationId="{5D1D4658-32CD-4903-BDA6-7B54EEA4ED6F}"/>
          </ac:spMkLst>
        </pc:spChg>
        <pc:spChg chg="del">
          <ac:chgData name="Martina" userId="b6771a154c1b29a4" providerId="LiveId" clId="{39FCF861-1A7C-4B8E-A811-B9628119599F}" dt="2023-04-12T17:45:34.437" v="12" actId="26606"/>
          <ac:spMkLst>
            <pc:docMk/>
            <pc:sldMk cId="890723395" sldId="261"/>
            <ac:spMk id="15" creationId="{7A29A97C-0C3C-4F06-9CA4-68DFD1CE4039}"/>
          </ac:spMkLst>
        </pc:spChg>
        <pc:spChg chg="del">
          <ac:chgData name="Martina" userId="b6771a154c1b29a4" providerId="LiveId" clId="{39FCF861-1A7C-4B8E-A811-B9628119599F}" dt="2023-04-12T17:45:34.437" v="12" actId="26606"/>
          <ac:spMkLst>
            <pc:docMk/>
            <pc:sldMk cId="890723395" sldId="261"/>
            <ac:spMk id="17" creationId="{801292C1-8B12-4AF2-9B59-8851A132E5E2}"/>
          </ac:spMkLst>
        </pc:spChg>
        <pc:spChg chg="add">
          <ac:chgData name="Martina" userId="b6771a154c1b29a4" providerId="LiveId" clId="{39FCF861-1A7C-4B8E-A811-B9628119599F}" dt="2023-04-12T17:45:34.437" v="12" actId="26606"/>
          <ac:spMkLst>
            <pc:docMk/>
            <pc:sldMk cId="890723395" sldId="261"/>
            <ac:spMk id="22" creationId="{0B761509-3B9A-49A6-A84B-C3D86811697D}"/>
          </ac:spMkLst>
        </pc:spChg>
        <pc:spChg chg="add">
          <ac:chgData name="Martina" userId="b6771a154c1b29a4" providerId="LiveId" clId="{39FCF861-1A7C-4B8E-A811-B9628119599F}" dt="2023-04-12T17:45:34.437" v="12" actId="26606"/>
          <ac:spMkLst>
            <pc:docMk/>
            <pc:sldMk cId="890723395" sldId="261"/>
            <ac:spMk id="24" creationId="{91DE43FD-EB47-414A-B0AB-169B0FFFA527}"/>
          </ac:spMkLst>
        </pc:spChg>
        <pc:grpChg chg="add">
          <ac:chgData name="Martina" userId="b6771a154c1b29a4" providerId="LiveId" clId="{39FCF861-1A7C-4B8E-A811-B9628119599F}" dt="2023-04-12T17:45:34.437" v="12" actId="26606"/>
          <ac:grpSpMkLst>
            <pc:docMk/>
            <pc:sldMk cId="890723395" sldId="261"/>
            <ac:grpSpMk id="26" creationId="{58495BCC-CE77-4CC2-952E-846F41119FD5}"/>
          </ac:grpSpMkLst>
        </pc:grpChg>
        <pc:picChg chg="add mod">
          <ac:chgData name="Martina" userId="b6771a154c1b29a4" providerId="LiveId" clId="{39FCF861-1A7C-4B8E-A811-B9628119599F}" dt="2023-04-12T17:45:53.981" v="16" actId="1076"/>
          <ac:picMkLst>
            <pc:docMk/>
            <pc:sldMk cId="890723395" sldId="261"/>
            <ac:picMk id="3" creationId="{53C72750-1DDC-CEFE-1659-3A49218682FE}"/>
          </ac:picMkLst>
        </pc:picChg>
        <pc:picChg chg="del">
          <ac:chgData name="Martina" userId="b6771a154c1b29a4" providerId="LiveId" clId="{39FCF861-1A7C-4B8E-A811-B9628119599F}" dt="2023-04-12T17:45:11.575" v="8" actId="478"/>
          <ac:picMkLst>
            <pc:docMk/>
            <pc:sldMk cId="890723395" sldId="261"/>
            <ac:picMk id="6" creationId="{96B6147A-6938-46A7-8232-CEA477FC2786}"/>
          </ac:picMkLst>
        </pc:picChg>
        <pc:picChg chg="del">
          <ac:chgData name="Martina" userId="b6771a154c1b29a4" providerId="LiveId" clId="{39FCF861-1A7C-4B8E-A811-B9628119599F}" dt="2023-04-12T17:45:09.253" v="7" actId="478"/>
          <ac:picMkLst>
            <pc:docMk/>
            <pc:sldMk cId="890723395" sldId="261"/>
            <ac:picMk id="8" creationId="{E4CEFF01-94BB-47F4-85AE-B960FA6E67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8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6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3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7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4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D22D-62CF-42DC-A5D6-CBD5E2552862}" type="datetimeFigureOut">
              <a:rPr lang="de-DE" smtClean="0"/>
              <a:t>12.04.2023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4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47B23BB-C809-4475-8370-BFC1E16A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981036"/>
            <a:ext cx="9698182" cy="2283691"/>
          </a:xfrm>
        </p:spPr>
        <p:txBody>
          <a:bodyPr>
            <a:normAutofit/>
          </a:bodyPr>
          <a:lstStyle/>
          <a:p>
            <a:r>
              <a:rPr lang="de-DE" sz="5400" dirty="0" err="1"/>
              <a:t>Zahrani</a:t>
            </a:r>
            <a:r>
              <a:rPr lang="cs-CZ" sz="5400" dirty="0"/>
              <a:t>č</a:t>
            </a:r>
            <a:r>
              <a:rPr lang="de-DE" sz="5400" dirty="0"/>
              <a:t>n</a:t>
            </a:r>
            <a:r>
              <a:rPr lang="cs-CZ" sz="5400" dirty="0"/>
              <a:t>í</a:t>
            </a:r>
            <a:r>
              <a:rPr lang="de-DE" sz="5400" dirty="0"/>
              <a:t> </a:t>
            </a:r>
            <a:r>
              <a:rPr lang="de-DE" sz="5400" dirty="0" err="1"/>
              <a:t>st</a:t>
            </a:r>
            <a:r>
              <a:rPr lang="cs-CZ" sz="5400" dirty="0" err="1"/>
              <a:t>áž</a:t>
            </a:r>
            <a:r>
              <a:rPr lang="de-DE" sz="5400" dirty="0"/>
              <a:t> </a:t>
            </a:r>
            <a:r>
              <a:rPr lang="cs-CZ" sz="5400" dirty="0"/>
              <a:t>– Faro Portugalsko</a:t>
            </a:r>
            <a:endParaRPr lang="de-DE" sz="5400" dirty="0"/>
          </a:p>
          <a:p>
            <a:r>
              <a:rPr lang="cs-CZ" sz="4000" dirty="0"/>
              <a:t>12</a:t>
            </a:r>
            <a:r>
              <a:rPr lang="de-DE" sz="4000" dirty="0"/>
              <a:t>.10.20</a:t>
            </a:r>
            <a:r>
              <a:rPr lang="cs-CZ" sz="4000" dirty="0"/>
              <a:t>21</a:t>
            </a:r>
            <a:r>
              <a:rPr lang="de-DE" sz="4000" dirty="0"/>
              <a:t>-</a:t>
            </a:r>
            <a:r>
              <a:rPr lang="cs-CZ" sz="4000" dirty="0"/>
              <a:t>16</a:t>
            </a:r>
            <a:r>
              <a:rPr lang="de-DE" sz="4000" dirty="0"/>
              <a:t>.10.20</a:t>
            </a:r>
            <a:r>
              <a:rPr lang="cs-CZ" sz="4000" dirty="0"/>
              <a:t>21</a:t>
            </a:r>
            <a:endParaRPr lang="de-DE" sz="4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B26432-35BB-1D2D-053A-37EA9A045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588824"/>
            <a:ext cx="8924925" cy="20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4041C6D-79E9-45A0-B43B-70ADE1D33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3" r="8246"/>
          <a:stretch/>
        </p:blipFill>
        <p:spPr bwMode="auto">
          <a:xfrm>
            <a:off x="1" y="10"/>
            <a:ext cx="4003040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010DCBC-36E8-4259-8EC8-A80EA6D4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r="-3" b="7338"/>
          <a:stretch/>
        </p:blipFill>
        <p:spPr bwMode="auto">
          <a:xfrm>
            <a:off x="4093465" y="10"/>
            <a:ext cx="4003040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522A4C-36D2-44B2-9ACD-2156CD20B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r="-2" b="-2"/>
          <a:stretch/>
        </p:blipFill>
        <p:spPr bwMode="auto">
          <a:xfrm>
            <a:off x="8186928" y="10"/>
            <a:ext cx="4005072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424F3-3052-4F58-B387-D03BEFF1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4535424"/>
            <a:ext cx="9087993" cy="2055876"/>
          </a:xfrm>
        </p:spPr>
        <p:txBody>
          <a:bodyPr>
            <a:normAutofit/>
          </a:bodyPr>
          <a:lstStyle/>
          <a:p>
            <a:r>
              <a:rPr lang="cs-CZ" sz="1800" dirty="0"/>
              <a:t>Vzdělávání dětí v Portugalsku může začít již ve 3 měsících a dělí se do tří stupňů – předškolní, základní a střední. Tyto stupně jsou povinné pro všechny děti. V případě, že děti nepokračují na střední školu mají možnost si vybrat učební obor.</a:t>
            </a:r>
          </a:p>
          <a:p>
            <a:r>
              <a:rPr lang="cs-CZ" sz="1800" dirty="0"/>
              <a:t>Školy se dělí na státní, polostátní a soukromé.</a:t>
            </a:r>
          </a:p>
          <a:p>
            <a:r>
              <a:rPr lang="cs-CZ" sz="1800" dirty="0"/>
              <a:t>Poslední ročníky předškolního vzdělávání jsou zaměřeny na intenzivnější přípravu na školu – psaní, znalost písmen, matematika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9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6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3715BC-B5D9-4AF9-AD6A-4FB5E4117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190" b="2"/>
          <a:stretch/>
        </p:blipFill>
        <p:spPr bwMode="auto">
          <a:xfrm>
            <a:off x="2" y="10"/>
            <a:ext cx="2978497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A3B29D2-6740-4932-9F2C-988904878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127" b="-3"/>
          <a:stretch/>
        </p:blipFill>
        <p:spPr bwMode="auto">
          <a:xfrm>
            <a:off x="3062764" y="1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E30BE2-33A0-4385-963F-46F23078E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-3" b="-3"/>
          <a:stretch/>
        </p:blipFill>
        <p:spPr bwMode="auto">
          <a:xfrm>
            <a:off x="6137117" y="1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5285DC-3426-43F9-9780-F03F07509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r="9561" b="-3"/>
          <a:stretch/>
        </p:blipFill>
        <p:spPr bwMode="auto">
          <a:xfrm>
            <a:off x="9211472" y="10"/>
            <a:ext cx="298052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2F62-39AB-4B84-B8E1-DA065251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4314825"/>
            <a:ext cx="9074347" cy="2409825"/>
          </a:xfrm>
        </p:spPr>
        <p:txBody>
          <a:bodyPr>
            <a:noAutofit/>
          </a:bodyPr>
          <a:lstStyle/>
          <a:p>
            <a:r>
              <a:rPr lang="cs-CZ" sz="1800" b="1" dirty="0" err="1"/>
              <a:t>Jardim</a:t>
            </a:r>
            <a:r>
              <a:rPr lang="cs-CZ" sz="1800" b="1" dirty="0"/>
              <a:t> – </a:t>
            </a:r>
            <a:r>
              <a:rPr lang="cs-CZ" sz="1800" b="1" dirty="0" err="1"/>
              <a:t>Escola</a:t>
            </a:r>
            <a:r>
              <a:rPr lang="cs-CZ" sz="1800" b="1" dirty="0"/>
              <a:t> </a:t>
            </a:r>
            <a:r>
              <a:rPr lang="cs-CZ" sz="1800" b="1" dirty="0" err="1"/>
              <a:t>Joao</a:t>
            </a:r>
            <a:r>
              <a:rPr lang="cs-CZ" sz="1800" b="1" dirty="0"/>
              <a:t> de Deus </a:t>
            </a:r>
            <a:r>
              <a:rPr lang="cs-CZ" sz="1800" dirty="0"/>
              <a:t>je polosoukromá základní a mateřská škola. Nachází se v centu města Faro. Školu navštěvují děti ze všech sociálních vrstev bez rozdílu národnosti. </a:t>
            </a:r>
          </a:p>
          <a:p>
            <a:r>
              <a:rPr lang="cs-CZ" sz="1800" dirty="0"/>
              <a:t>Děti s OMJ jsou začleňovány do kolektivu nenásilnou formou. Jejich vzdělávání probíhá dle dosažené úrovně jazyka – mají možnost individuálního vzdělávání s externím učitelem do dosažení požadované úrovně znalosti jazyka.</a:t>
            </a:r>
          </a:p>
          <a:p>
            <a:r>
              <a:rPr lang="cs-CZ" sz="1800" dirty="0"/>
              <a:t>Ve většině tříd je přítomen i asistent, který pomáhá dětem s OMJ.</a:t>
            </a:r>
          </a:p>
          <a:p>
            <a:r>
              <a:rPr lang="cs-CZ" sz="1800" dirty="0"/>
              <a:t>Předškolní vzdělávání dětí s OMJ probíhá formou obrázků, piktogramů a individuální práce dle potřeb dětí.</a:t>
            </a:r>
            <a:endParaRPr lang="de-DE" sz="1800" dirty="0"/>
          </a:p>
        </p:txBody>
      </p:sp>
      <p:grpSp>
        <p:nvGrpSpPr>
          <p:cNvPr id="1037" name="Group 78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6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91445-568D-44F2-9618-231F1BB5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1914525"/>
            <a:ext cx="3969606" cy="4424825"/>
          </a:xfrm>
        </p:spPr>
        <p:txBody>
          <a:bodyPr anchor="t">
            <a:normAutofit/>
          </a:bodyPr>
          <a:lstStyle/>
          <a:p>
            <a:r>
              <a:rPr lang="cs-CZ" sz="1800" b="1" dirty="0" err="1"/>
              <a:t>Colégio</a:t>
            </a:r>
            <a:r>
              <a:rPr lang="cs-CZ" sz="1800" b="1" dirty="0"/>
              <a:t> </a:t>
            </a:r>
            <a:r>
              <a:rPr lang="cs-CZ" sz="1800" b="1" dirty="0" err="1"/>
              <a:t>Bernadette</a:t>
            </a:r>
            <a:r>
              <a:rPr lang="cs-CZ" sz="1800" b="1" dirty="0"/>
              <a:t> </a:t>
            </a:r>
            <a:r>
              <a:rPr lang="cs-CZ" sz="1800" b="1" dirty="0" err="1"/>
              <a:t>Romeira</a:t>
            </a:r>
            <a:r>
              <a:rPr lang="cs-CZ" sz="1800" b="1" dirty="0"/>
              <a:t> </a:t>
            </a:r>
            <a:r>
              <a:rPr lang="cs-CZ" sz="1800" dirty="0"/>
              <a:t>je soukromá škola se všemi třemi stupni vzdělávání. Věkové rozpětí dětí je tři měsíce až osmnáct let. Školné se platí ve výši 500 – 600 euro.</a:t>
            </a:r>
          </a:p>
          <a:p>
            <a:r>
              <a:rPr lang="cs-CZ" sz="1800" dirty="0"/>
              <a:t>V každé třidě jsou zastoupeny děti s OMJ. V předškolních třídách se jazyk vyučuje nenásilnou formou, začleněním mezi ostatní děti a individuálně s učitelem, asistentem, případně externím učitelem jazyka. Pro děti s OMJ jsou vytvořeny podmínky k rozvoji řeči – dostatek pomůcek, obrázků, práce s piktogramy.</a:t>
            </a:r>
          </a:p>
          <a:p>
            <a:endParaRPr lang="cs-CZ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B8B891-4D10-46F5-8754-F899C8662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6782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B880E8A-9B83-4F39-B9A5-298A763F7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r="1459" b="4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37D236E-619F-4A8A-96C5-51276AF2B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10282" b="4"/>
          <a:stretch/>
        </p:blipFill>
        <p:spPr bwMode="auto">
          <a:xfrm>
            <a:off x="4601056" y="3474722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B26B17-03A2-4281-8BC7-CF059C907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10473" b="4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89649-A522-4F88-8EDF-B81ECB2E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21" y="4091427"/>
            <a:ext cx="3133400" cy="2247924"/>
          </a:xfrm>
        </p:spPr>
        <p:txBody>
          <a:bodyPr anchor="t">
            <a:normAutofit/>
          </a:bodyPr>
          <a:lstStyle/>
          <a:p>
            <a:r>
              <a:rPr lang="cs-CZ" sz="2000"/>
              <a:t>Ze stáže v Portugalsku jsme si přivezli spoustu nových nápadů pro práci s dětmi s OMJ – nové hry, výtvarné nápady, vzdělávací činnosti.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A8E17A79-D3C2-45B0-AF93-561D9827C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1" r="2" b="23231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64B4C43-9492-4ADD-B4A9-2FA119D7F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 r="-2" b="29549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6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3C72750-1DDC-CEFE-1659-3A492186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375"/>
            <a:ext cx="8832217" cy="198724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72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11290</TotalTime>
  <Words>297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Huppertová</dc:creator>
  <cp:lastModifiedBy>Martina</cp:lastModifiedBy>
  <cp:revision>14</cp:revision>
  <dcterms:created xsi:type="dcterms:W3CDTF">2019-10-29T14:23:29Z</dcterms:created>
  <dcterms:modified xsi:type="dcterms:W3CDTF">2023-04-12T17:45:54Z</dcterms:modified>
</cp:coreProperties>
</file>