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5" r:id="rId4"/>
    <p:sldId id="266" r:id="rId5"/>
    <p:sldId id="268" r:id="rId6"/>
    <p:sldId id="273" r:id="rId7"/>
  </p:sldIdLst>
  <p:sldSz cx="12204700" cy="6870700"/>
  <p:notesSz cx="12204700" cy="6870700"/>
  <p:embeddedFontLst>
    <p:embeddedFont>
      <p:font typeface="AFBJRG+Century Gothic" panose="020B0604020202020204" charset="0"/>
      <p:regular r:id="rId8"/>
    </p:embeddedFont>
    <p:embeddedFont>
      <p:font typeface="APPLNV+Calibri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MGRQU+Calibri" panose="020B0604020202020204" charset="0"/>
      <p:regular r:id="rId14"/>
    </p:embeddedFont>
    <p:embeddedFont>
      <p:font typeface="GKMACO+Century Gothic Bold" panose="020B0604020202020204" charset="0"/>
      <p:regular r:id="rId15"/>
    </p:embeddedFont>
    <p:embeddedFont>
      <p:font typeface="JLFKAD+Century Gothic Bold" panose="020B0604020202020204" charset="0"/>
      <p:regular r:id="rId16"/>
    </p:embeddedFont>
    <p:embeddedFont>
      <p:font typeface="NPUKLQ+Century Gothic" panose="020B0604020202020204" charset="0"/>
      <p:regular r:id="rId17"/>
    </p:embeddedFont>
    <p:embeddedFont>
      <p:font typeface="OAFBEV+Calibri" panose="020B0604020202020204" charset="0"/>
      <p:regular r:id="rId18"/>
    </p:embeddedFont>
    <p:embeddedFont>
      <p:font typeface="PSNIKE+Century Gothic" panose="020B0604020202020204" charset="0"/>
      <p:regular r:id="rId19"/>
    </p:embeddedFont>
    <p:embeddedFont>
      <p:font typeface="PVEJDB+Century Gothic" panose="020B0604020202020204" charset="0"/>
      <p:regular r:id="rId20"/>
    </p:embeddedFont>
    <p:embeddedFont>
      <p:font typeface="QRJLEQ+Century Gothic" panose="020B0604020202020204" charset="0"/>
      <p:regular r:id="rId21"/>
    </p:embeddedFont>
    <p:embeddedFont>
      <p:font typeface="RNJPFH+Century Gothic" panose="020B0604020202020204" charset="0"/>
      <p:regular r:id="rId22"/>
    </p:embeddedFont>
    <p:embeddedFont>
      <p:font typeface="Times New Roman" panose="02020603050405020304" pitchFamily="18" charset="0"/>
      <p:regular r:id="rId23"/>
    </p:embeddedFont>
    <p:embeddedFont>
      <p:font typeface="UAECWH+Calibri" panose="020B0604020202020204" charset="0"/>
      <p:regular r:id="rId24"/>
    </p:embeddedFont>
    <p:embeddedFont>
      <p:font typeface="UBUQST+Century Gothic" panose="020B0604020202020204" charset="0"/>
      <p:regular r:id="rId25"/>
    </p:embeddedFont>
    <p:embeddedFont>
      <p:font typeface="UNBRHT+Century Gothic Bold" panose="020B0604020202020204" charset="0"/>
      <p:regular r:id="rId26"/>
    </p:embeddedFont>
    <p:embeddedFont>
      <p:font typeface="VMAIIG+Century Gothic" panose="020B0604020202020204" charset="0"/>
      <p:regular r:id="rId2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5842"/>
            <a:ext cx="12204191" cy="6864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4" name="Obrázek 3" descr="Obsah obrázku text, Písmo, snímek obrazovky, řada/pruh">
            <a:extLst>
              <a:ext uri="{FF2B5EF4-FFF2-40B4-BE49-F238E27FC236}">
                <a16:creationId xmlns:a16="http://schemas.microsoft.com/office/drawing/2014/main" id="{BA9CE0BE-D499-4CF0-EE22-165678555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86" y="339006"/>
            <a:ext cx="9301440" cy="20936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1136" y="350229"/>
            <a:ext cx="4853791" cy="950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89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728653"/>
                </a:solidFill>
                <a:latin typeface="AFBJRG+Century Gothic"/>
                <a:cs typeface="AFBJRG+Century Gothic"/>
              </a:rPr>
              <a:t>ŠKOLSTVÍ VE ŠVÉDSKU</a:t>
            </a:r>
          </a:p>
          <a:p>
            <a:pPr marL="0" marR="0">
              <a:lnSpc>
                <a:spcPts val="2862"/>
              </a:lnSpc>
              <a:spcBef>
                <a:spcPts val="30"/>
              </a:spcBef>
              <a:spcAft>
                <a:spcPts val="0"/>
              </a:spcAft>
            </a:pPr>
            <a:r>
              <a:rPr sz="2400" dirty="0">
                <a:solidFill>
                  <a:srgbClr val="728653"/>
                </a:solidFill>
                <a:latin typeface="AFBJRG+Century Gothic"/>
                <a:cs typeface="AFBJRG+Century Gothic"/>
              </a:rPr>
              <a:t>všeobecné</a:t>
            </a:r>
            <a:r>
              <a:rPr sz="2400" spc="-19" dirty="0">
                <a:solidFill>
                  <a:srgbClr val="728653"/>
                </a:solidFill>
                <a:latin typeface="AFBJRG+Century Gothic"/>
                <a:cs typeface="AFBJRG+Century Gothic"/>
              </a:rPr>
              <a:t> </a:t>
            </a:r>
            <a:r>
              <a:rPr sz="2400" dirty="0">
                <a:solidFill>
                  <a:srgbClr val="728653"/>
                </a:solidFill>
                <a:latin typeface="AFBJRG+Century Gothic"/>
                <a:cs typeface="AFBJRG+Century Gothic"/>
              </a:rPr>
              <a:t>informace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4351" y="1447618"/>
            <a:ext cx="7223383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dirty="0">
                <a:solidFill>
                  <a:srgbClr val="404040"/>
                </a:solidFill>
                <a:latin typeface="AFBJRG+Century Gothic"/>
                <a:cs typeface="AFBJRG+Century Gothic"/>
              </a:rPr>
              <a:t>Vzdělávací systém</a:t>
            </a:r>
            <a:r>
              <a:rPr sz="1200" u="sng" spc="18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u="sng" dirty="0">
                <a:solidFill>
                  <a:srgbClr val="404040"/>
                </a:solidFill>
                <a:latin typeface="AFBJRG+Century Gothic"/>
                <a:cs typeface="AFBJRG+Century Gothic"/>
              </a:rPr>
              <a:t>je</a:t>
            </a:r>
            <a:r>
              <a:rPr sz="1200" u="sng" spc="12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u="sng" dirty="0">
                <a:solidFill>
                  <a:srgbClr val="404040"/>
                </a:solidFill>
                <a:latin typeface="AFBJRG+Century Gothic"/>
                <a:cs typeface="AFBJRG+Century Gothic"/>
              </a:rPr>
              <a:t>jeden</a:t>
            </a:r>
            <a:r>
              <a:rPr sz="1200" u="sng" spc="17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u="sng" dirty="0">
                <a:solidFill>
                  <a:srgbClr val="404040"/>
                </a:solidFill>
                <a:latin typeface="AFBJRG+Century Gothic"/>
                <a:cs typeface="AFBJRG+Century Gothic"/>
              </a:rPr>
              <a:t>z nejstarších</a:t>
            </a:r>
            <a:r>
              <a:rPr sz="1200" u="sng" spc="15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u="sng" dirty="0">
                <a:solidFill>
                  <a:srgbClr val="404040"/>
                </a:solidFill>
                <a:latin typeface="AFBJRG+Century Gothic"/>
                <a:cs typeface="AFBJRG+Century Gothic"/>
              </a:rPr>
              <a:t>v Evropě, jeden z nejprogresivnějších a</a:t>
            </a:r>
            <a:r>
              <a:rPr sz="1200" u="sng" spc="14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u="sng" dirty="0">
                <a:solidFill>
                  <a:srgbClr val="404040"/>
                </a:solidFill>
                <a:latin typeface="AFBJRG+Century Gothic"/>
                <a:cs typeface="AFBJRG+Century Gothic"/>
              </a:rPr>
              <a:t>nejefektivnějších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54351" y="1720414"/>
            <a:ext cx="203001" cy="1586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SNIKE+Century Gothic"/>
                <a:cs typeface="PSNIKE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78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PSNIKE+Century Gothic"/>
                <a:cs typeface="PSNIKE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72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PSNIKE+Century Gothic"/>
                <a:cs typeface="PSNIKE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768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PSNIKE+Century Gothic"/>
                <a:cs typeface="PSNIKE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73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PSNIKE+Century Gothic"/>
                <a:cs typeface="PSNIKE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768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PSNIKE+Century Gothic"/>
                <a:cs typeface="PSNIKE+Century Gothic"/>
              </a:rPr>
              <a:t>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97506" y="1720414"/>
            <a:ext cx="4093906" cy="493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úroveň</a:t>
            </a:r>
            <a:r>
              <a:rPr sz="1200" spc="17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rozvoje</a:t>
            </a:r>
            <a:r>
              <a:rPr sz="1200" spc="39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vzdělávání je vysoká</a:t>
            </a:r>
            <a:r>
              <a:rPr sz="1200" spc="24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stále se zvyšuje</a:t>
            </a:r>
          </a:p>
          <a:p>
            <a:pPr marL="0" marR="0">
              <a:lnSpc>
                <a:spcPts val="1429"/>
              </a:lnSpc>
              <a:spcBef>
                <a:spcPts val="78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SNIKE+Century Gothic"/>
                <a:cs typeface="PSNIKE+Century Gothic"/>
              </a:rPr>
              <a:t>v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šechny děti</a:t>
            </a:r>
            <a:r>
              <a:rPr sz="1200" spc="3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mají právo</a:t>
            </a:r>
            <a:r>
              <a:rPr sz="1200" spc="24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na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kvalitní</a:t>
            </a:r>
            <a:r>
              <a:rPr sz="1200" spc="1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vzdělávání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97506" y="2267784"/>
            <a:ext cx="2881752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školský</a:t>
            </a:r>
            <a:r>
              <a:rPr sz="1200" spc="-3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vzdělávací</a:t>
            </a:r>
            <a:r>
              <a:rPr sz="1200" spc="-1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systém</a:t>
            </a:r>
            <a:r>
              <a:rPr sz="1200" spc="18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je</a:t>
            </a:r>
            <a:r>
              <a:rPr sz="1200" spc="15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jednotný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97506" y="2540580"/>
            <a:ext cx="3942574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stát</a:t>
            </a:r>
            <a:r>
              <a:rPr sz="1200" spc="48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zajišťuje</a:t>
            </a:r>
            <a:r>
              <a:rPr sz="1200" spc="54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péči o děti</a:t>
            </a:r>
            <a:r>
              <a:rPr sz="1200" spc="2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ve věku od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1 do 12 </a:t>
            </a:r>
            <a:r>
              <a:rPr sz="1200" spc="13" dirty="0">
                <a:solidFill>
                  <a:srgbClr val="404040"/>
                </a:solidFill>
                <a:latin typeface="AFBJRG+Century Gothic"/>
                <a:cs typeface="AFBJRG+Century Gothic"/>
              </a:rPr>
              <a:t>let</a:t>
            </a:r>
            <a:r>
              <a:rPr sz="1200" spc="-3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věku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97506" y="2814900"/>
            <a:ext cx="3690503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SNIKE+Century Gothic"/>
                <a:cs typeface="PSNIKE+Century Gothic"/>
              </a:rPr>
              <a:t>p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ovinná</a:t>
            </a:r>
            <a:r>
              <a:rPr sz="1200" spc="25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školní</a:t>
            </a:r>
            <a:r>
              <a:rPr sz="1200" spc="-25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docházka</a:t>
            </a:r>
            <a:r>
              <a:rPr sz="1200" spc="34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je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od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7</a:t>
            </a:r>
            <a:r>
              <a:rPr sz="1200" spc="1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do</a:t>
            </a:r>
            <a:r>
              <a:rPr sz="1200" spc="-1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16 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let</a:t>
            </a:r>
            <a:r>
              <a:rPr sz="1200" spc="-34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dítěte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97506" y="3087696"/>
            <a:ext cx="8126866" cy="365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SNIKE+Century Gothic"/>
                <a:cs typeface="PSNIKE+Century Gothic"/>
              </a:rPr>
              <a:t>c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elý</a:t>
            </a:r>
            <a:r>
              <a:rPr sz="1200" spc="-5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systém</a:t>
            </a:r>
            <a:r>
              <a:rPr sz="1200" spc="18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vzdělávání je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zaměřen na</a:t>
            </a:r>
            <a:r>
              <a:rPr sz="1200" spc="1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rozvoj</a:t>
            </a:r>
            <a:r>
              <a:rPr sz="1200" spc="5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potenciálu dítěte,</a:t>
            </a:r>
            <a:r>
              <a:rPr sz="1200" spc="3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utváření</a:t>
            </a:r>
            <a:r>
              <a:rPr sz="1200" spc="4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jeho</a:t>
            </a:r>
            <a:r>
              <a:rPr sz="1200" spc="1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neustálé potřeby</a:t>
            </a:r>
            <a:r>
              <a:rPr sz="1200" spc="2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získávat</a:t>
            </a:r>
            <a:r>
              <a:rPr sz="1200" spc="15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nové</a:t>
            </a:r>
          </a:p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SNIKE+Century Gothic"/>
                <a:cs typeface="PSNIKE+Century Gothic"/>
              </a:rPr>
              <a:t>poznatky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54351" y="3506796"/>
            <a:ext cx="203001" cy="105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PSNIKE+Century Gothic"/>
                <a:cs typeface="PSNIKE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1885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PSNIKE+Century Gothic"/>
                <a:cs typeface="PSNIKE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187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PSNIKE+Century Gothic"/>
                <a:cs typeface="PSNIKE+Century Gothic"/>
              </a:rPr>
              <a:t>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97506" y="3506796"/>
            <a:ext cx="7857491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SNIKE+Century Gothic"/>
                <a:cs typeface="PSNIKE+Century Gothic"/>
              </a:rPr>
              <a:t>j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e</a:t>
            </a:r>
            <a:r>
              <a:rPr sz="1200" spc="15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nastaven</a:t>
            </a:r>
            <a:r>
              <a:rPr sz="1200" spc="55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jedinečný proces učení –</a:t>
            </a:r>
            <a:r>
              <a:rPr sz="1200" spc="1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mezi</a:t>
            </a:r>
            <a:r>
              <a:rPr sz="1200" spc="-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učitelem a</a:t>
            </a:r>
            <a:r>
              <a:rPr sz="1200" spc="-24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žákem</a:t>
            </a:r>
            <a:r>
              <a:rPr sz="1200" spc="1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jsou</a:t>
            </a:r>
            <a:r>
              <a:rPr sz="1200" spc="18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navázány</a:t>
            </a:r>
            <a:r>
              <a:rPr sz="1200" spc="4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neformální</a:t>
            </a:r>
            <a:r>
              <a:rPr sz="1200" spc="-12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otevřené</a:t>
            </a:r>
            <a:r>
              <a:rPr sz="1200" spc="42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vztahy,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97506" y="3652804"/>
            <a:ext cx="3230043" cy="22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především</a:t>
            </a:r>
            <a:r>
              <a:rPr sz="1200" spc="-3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je</a:t>
            </a:r>
            <a:r>
              <a:rPr sz="1200" spc="18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podpora</a:t>
            </a:r>
            <a:r>
              <a:rPr sz="1200" spc="1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kreativního</a:t>
            </a:r>
            <a:r>
              <a:rPr sz="1200" spc="3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myšlení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97506" y="3927801"/>
            <a:ext cx="7887796" cy="365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spc="14" dirty="0">
                <a:solidFill>
                  <a:srgbClr val="404040"/>
                </a:solidFill>
                <a:latin typeface="PSNIKE+Century Gothic"/>
                <a:cs typeface="PSNIKE+Century Gothic"/>
              </a:rPr>
              <a:t>m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ožnost</a:t>
            </a:r>
            <a:r>
              <a:rPr sz="1200" spc="22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studovat</a:t>
            </a:r>
            <a:r>
              <a:rPr sz="1200" spc="44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je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zdarma ve smyslu</a:t>
            </a:r>
            <a:r>
              <a:rPr sz="1200" spc="-4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bezplatné</a:t>
            </a:r>
            <a:r>
              <a:rPr sz="1200" spc="1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učebnice,</a:t>
            </a:r>
            <a:r>
              <a:rPr sz="1200" spc="-1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pomůcky,</a:t>
            </a:r>
            <a:r>
              <a:rPr sz="1200" spc="-1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psací potřeby,</a:t>
            </a:r>
            <a:r>
              <a:rPr sz="1200" spc="3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školní</a:t>
            </a:r>
            <a:r>
              <a:rPr sz="1200" spc="-1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obědy, školní</a:t>
            </a:r>
          </a:p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SNIKE+Century Gothic"/>
                <a:cs typeface="PSNIKE+Century Gothic"/>
              </a:rPr>
              <a:t>autobus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97506" y="4346901"/>
            <a:ext cx="6375395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děti</a:t>
            </a:r>
            <a:r>
              <a:rPr sz="1200" spc="32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se vzdělávají v</a:t>
            </a:r>
            <a:r>
              <a:rPr sz="1200" spc="1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obecních</a:t>
            </a:r>
            <a:r>
              <a:rPr sz="1200" spc="-2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školách</a:t>
            </a:r>
            <a:r>
              <a:rPr sz="1200" spc="-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(friskolách) a soukromých školách</a:t>
            </a:r>
            <a:r>
              <a:rPr sz="1200" spc="-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spc="-13" dirty="0">
                <a:solidFill>
                  <a:srgbClr val="404040"/>
                </a:solidFill>
                <a:latin typeface="AFBJRG+Century Gothic"/>
                <a:cs typeface="AFBJRG+Century Gothic"/>
              </a:rPr>
              <a:t>(</a:t>
            </a:r>
            <a:r>
              <a:rPr sz="1200" dirty="0">
                <a:solidFill>
                  <a:srgbClr val="404040"/>
                </a:solidFill>
                <a:latin typeface="PSNIKE+Century Gothic"/>
                <a:cs typeface="PSNIKE+Century Gothic"/>
              </a:rPr>
              <a:t>privatskola)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97506" y="4493205"/>
            <a:ext cx="7737362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soukromé školy</a:t>
            </a:r>
            <a:r>
              <a:rPr sz="1200" spc="-32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na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všech úrovních</a:t>
            </a:r>
            <a:r>
              <a:rPr sz="1200" spc="-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jsou placené</a:t>
            </a:r>
            <a:r>
              <a:rPr sz="1200" spc="-2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spc="-18" dirty="0">
                <a:solidFill>
                  <a:srgbClr val="404040"/>
                </a:solidFill>
                <a:latin typeface="AFBJRG+Century Gothic"/>
                <a:cs typeface="AFBJRG+Century Gothic"/>
              </a:rPr>
              <a:t>tyto</a:t>
            </a:r>
            <a:r>
              <a:rPr sz="1200" spc="74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školy</a:t>
            </a:r>
            <a:r>
              <a:rPr sz="1200" spc="-2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mohou navštěvovat</a:t>
            </a:r>
            <a:r>
              <a:rPr sz="1200" spc="5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pouze děti</a:t>
            </a:r>
            <a:r>
              <a:rPr sz="1200" spc="32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s licencí</a:t>
            </a:r>
            <a:r>
              <a:rPr sz="1200" spc="-24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na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97506" y="4639509"/>
            <a:ext cx="3645090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dodržování</a:t>
            </a:r>
            <a:r>
              <a:rPr sz="1200" spc="39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povinného</a:t>
            </a:r>
            <a:r>
              <a:rPr sz="1200" spc="22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vzdělávacího</a:t>
            </a:r>
            <a:r>
              <a:rPr sz="1200" spc="-29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programu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54351" y="4912305"/>
            <a:ext cx="203001" cy="105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PSNIKE+Century Gothic"/>
                <a:cs typeface="PSNIKE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1884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PSNIKE+Century Gothic"/>
                <a:cs typeface="PSNIKE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187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PSNIKE+Century Gothic"/>
                <a:cs typeface="PSNIKE+Century Gothic"/>
              </a:rPr>
              <a:t>-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397506" y="4912305"/>
            <a:ext cx="7942639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SNIKE+Century Gothic"/>
                <a:cs typeface="PSNIKE+Century Gothic"/>
              </a:rPr>
              <a:t>f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ormy systému školství fungují</a:t>
            </a:r>
            <a:r>
              <a:rPr sz="1200" spc="1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od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předškolního</a:t>
            </a:r>
            <a:r>
              <a:rPr sz="1200" spc="-29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po</a:t>
            </a:r>
            <a:r>
              <a:rPr sz="1200" spc="12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postrgraduální</a:t>
            </a:r>
            <a:r>
              <a:rPr sz="1200" spc="3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studium</a:t>
            </a:r>
            <a:r>
              <a:rPr sz="1200" spc="18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a hlavním</a:t>
            </a:r>
            <a:r>
              <a:rPr sz="1200" spc="-25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principem</a:t>
            </a:r>
            <a:r>
              <a:rPr sz="1200" spc="-2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je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přístup ke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397506" y="5058313"/>
            <a:ext cx="6723014" cy="22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vzdělání</a:t>
            </a:r>
            <a:r>
              <a:rPr sz="1200" spc="-1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bez ohledu</a:t>
            </a:r>
            <a:r>
              <a:rPr sz="1200" spc="-2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na sociální</a:t>
            </a:r>
            <a:r>
              <a:rPr sz="1200" spc="-14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postavení,</a:t>
            </a:r>
            <a:r>
              <a:rPr sz="1200" spc="19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etnickou</a:t>
            </a:r>
            <a:r>
              <a:rPr sz="1200" spc="3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příslušnost, náboženství</a:t>
            </a:r>
            <a:r>
              <a:rPr sz="1200" spc="65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nebo pohlaví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97506" y="5333183"/>
            <a:ext cx="7845842" cy="365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SNIKE+Century Gothic"/>
                <a:cs typeface="PSNIKE+Century Gothic"/>
              </a:rPr>
              <a:t>s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ystém</a:t>
            </a:r>
            <a:r>
              <a:rPr sz="1200" spc="2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vzdělávání ve Švédsku poskytuje</a:t>
            </a:r>
            <a:r>
              <a:rPr sz="1200" spc="3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lidem</a:t>
            </a:r>
            <a:r>
              <a:rPr sz="1200" spc="-37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širokou možnost</a:t>
            </a:r>
            <a:r>
              <a:rPr sz="1200" spc="19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uplatnění,</a:t>
            </a:r>
            <a:r>
              <a:rPr sz="1200" spc="-1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poskytuje</a:t>
            </a:r>
            <a:r>
              <a:rPr sz="1200" spc="3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mladým</a:t>
            </a:r>
            <a:r>
              <a:rPr sz="1200" spc="-3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lidem</a:t>
            </a:r>
            <a:r>
              <a:rPr sz="1200" spc="-37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dobré</a:t>
            </a:r>
          </a:p>
          <a:p>
            <a:pPr marL="0" marR="0">
              <a:lnSpc>
                <a:spcPts val="115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startovací</a:t>
            </a:r>
            <a:r>
              <a:rPr sz="1200" spc="52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příležitosti</a:t>
            </a:r>
            <a:r>
              <a:rPr sz="1200" spc="42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švédské</a:t>
            </a:r>
            <a:r>
              <a:rPr sz="1200" spc="-2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diplomy</a:t>
            </a:r>
            <a:r>
              <a:rPr sz="1200" spc="-28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jsou uznávány</a:t>
            </a:r>
            <a:r>
              <a:rPr sz="1200" spc="3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uváděny po</a:t>
            </a:r>
            <a:r>
              <a:rPr sz="1200" spc="1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celém</a:t>
            </a:r>
            <a:r>
              <a:rPr sz="1200" spc="-3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světě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97506" y="5752309"/>
            <a:ext cx="7863717" cy="365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SNIKE+Century Gothic"/>
                <a:cs typeface="PSNIKE+Century Gothic"/>
              </a:rPr>
              <a:t>v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elká</a:t>
            </a:r>
            <a:r>
              <a:rPr sz="1200" spc="-34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pozornost</a:t>
            </a:r>
            <a:r>
              <a:rPr sz="1200" spc="4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je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věnována</a:t>
            </a:r>
            <a:r>
              <a:rPr sz="1200" spc="38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vzdělávání dospělých</a:t>
            </a:r>
            <a:r>
              <a:rPr sz="1200" spc="-22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občanů, ale</a:t>
            </a:r>
            <a:r>
              <a:rPr sz="1200" spc="-18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i imigrantů</a:t>
            </a:r>
            <a:r>
              <a:rPr sz="1200" spc="3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jejich</a:t>
            </a:r>
            <a:r>
              <a:rPr sz="1200" spc="16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dětí, pro které</a:t>
            </a:r>
            <a:r>
              <a:rPr sz="1200" spc="31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existují</a:t>
            </a:r>
          </a:p>
          <a:p>
            <a:pPr marL="0" marR="0">
              <a:lnSpc>
                <a:spcPts val="115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speciální</a:t>
            </a:r>
            <a:r>
              <a:rPr sz="1200" spc="-23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vzdělávací</a:t>
            </a:r>
            <a:r>
              <a:rPr sz="1200" spc="-10" dirty="0">
                <a:solidFill>
                  <a:srgbClr val="404040"/>
                </a:solidFill>
                <a:latin typeface="AFBJRG+Century Gothic"/>
                <a:cs typeface="AFBJR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AFBJRG+Century Gothic"/>
                <a:cs typeface="AFBJRG+Century Gothic"/>
              </a:rPr>
              <a:t>program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9352" y="6650388"/>
            <a:ext cx="11946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UAECWH+Calibri"/>
                <a:cs typeface="UAECWH+Calibri"/>
              </a:rPr>
              <a:t>Classification:</a:t>
            </a:r>
            <a:r>
              <a:rPr sz="1000" spc="-11" dirty="0">
                <a:solidFill>
                  <a:srgbClr val="000000"/>
                </a:solidFill>
                <a:latin typeface="UAECWH+Calibri"/>
                <a:cs typeface="UAECWH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UAECWH+Calibri"/>
                <a:cs typeface="UAECWH+Calibri"/>
              </a:rPr>
              <a:t>Public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6212" y="402620"/>
            <a:ext cx="2740368" cy="855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36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728653"/>
                </a:solidFill>
                <a:latin typeface="RNJPFH+Century Gothic"/>
                <a:cs typeface="RNJPFH+Century Gothic"/>
              </a:rPr>
              <a:t>REMIDA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048" y="1281013"/>
            <a:ext cx="3965277" cy="269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8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728653"/>
                </a:solidFill>
                <a:latin typeface="JLFKAD+Century Gothic Bold"/>
                <a:cs typeface="JLFKAD+Century Gothic Bold"/>
              </a:rPr>
              <a:t>Kreativní</a:t>
            </a:r>
            <a:r>
              <a:rPr sz="1500" b="1" spc="-12" dirty="0">
                <a:solidFill>
                  <a:srgbClr val="728653"/>
                </a:solidFill>
                <a:latin typeface="JLFKAD+Century Gothic Bold"/>
                <a:cs typeface="JLFKAD+Century Gothic Bold"/>
              </a:rPr>
              <a:t> </a:t>
            </a:r>
            <a:r>
              <a:rPr sz="1500" b="1" dirty="0">
                <a:solidFill>
                  <a:srgbClr val="728653"/>
                </a:solidFill>
                <a:latin typeface="JLFKAD+Century Gothic Bold"/>
                <a:cs typeface="JLFKAD+Century Gothic Bold"/>
              </a:rPr>
              <a:t>centrum</a:t>
            </a:r>
            <a:r>
              <a:rPr sz="1500" b="1" spc="18" dirty="0">
                <a:solidFill>
                  <a:srgbClr val="728653"/>
                </a:solidFill>
                <a:latin typeface="JLFKAD+Century Gothic Bold"/>
                <a:cs typeface="JLFKAD+Century Gothic Bold"/>
              </a:rPr>
              <a:t> </a:t>
            </a:r>
            <a:r>
              <a:rPr sz="1500" b="1" dirty="0">
                <a:solidFill>
                  <a:srgbClr val="728653"/>
                </a:solidFill>
                <a:latin typeface="JLFKAD+Century Gothic Bold"/>
                <a:cs typeface="JLFKAD+Century Gothic Bold"/>
              </a:rPr>
              <a:t>odpadového</a:t>
            </a:r>
            <a:r>
              <a:rPr sz="1500" b="1" spc="-26" dirty="0">
                <a:solidFill>
                  <a:srgbClr val="728653"/>
                </a:solidFill>
                <a:latin typeface="JLFKAD+Century Gothic Bold"/>
                <a:cs typeface="JLFKAD+Century Gothic Bold"/>
              </a:rPr>
              <a:t> </a:t>
            </a:r>
            <a:r>
              <a:rPr sz="1500" b="1" dirty="0">
                <a:solidFill>
                  <a:srgbClr val="728653"/>
                </a:solidFill>
                <a:latin typeface="JLFKAD+Century Gothic Bold"/>
                <a:cs typeface="JLFKAD+Century Gothic Bold"/>
              </a:rPr>
              <a:t>materiálu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048" y="1620719"/>
            <a:ext cx="203102" cy="2844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32"/>
              </a:lnSpc>
              <a:spcBef>
                <a:spcPts val="859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76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62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62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74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32"/>
              </a:lnSpc>
              <a:spcBef>
                <a:spcPts val="859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63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74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62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0948" y="1620719"/>
            <a:ext cx="3222965" cy="51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původní myšlenka</a:t>
            </a:r>
            <a:r>
              <a:rPr sz="1200" spc="-22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Remidy</a:t>
            </a:r>
            <a:r>
              <a:rPr sz="1200" spc="-28" dirty="0">
                <a:solidFill>
                  <a:srgbClr val="404040"/>
                </a:solidFill>
                <a:latin typeface="RNJPFH+Century Gothic"/>
                <a:cs typeface="RNJPFH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pochází</a:t>
            </a:r>
            <a:r>
              <a:rPr sz="1200" spc="25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z Itálie</a:t>
            </a:r>
          </a:p>
          <a:p>
            <a:pPr marL="0" marR="0">
              <a:lnSpc>
                <a:spcPts val="1432"/>
              </a:lnSpc>
              <a:spcBef>
                <a:spcPts val="85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Remida</a:t>
            </a:r>
            <a:r>
              <a:rPr sz="1200" spc="-24" dirty="0">
                <a:solidFill>
                  <a:srgbClr val="404040"/>
                </a:solidFill>
                <a:latin typeface="RNJPFH+Century Gothic"/>
                <a:cs typeface="RNJPFH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získala</a:t>
            </a:r>
            <a:r>
              <a:rPr sz="1200" spc="-30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certifikát</a:t>
            </a:r>
            <a:r>
              <a:rPr sz="1200" spc="30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pro svůj záměr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0948" y="2204792"/>
            <a:ext cx="2208001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n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ázev</a:t>
            </a:r>
            <a:r>
              <a:rPr sz="1200" spc="29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je podle</a:t>
            </a:r>
            <a:r>
              <a:rPr sz="1200" spc="-25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města</a:t>
            </a:r>
            <a:r>
              <a:rPr sz="1200" spc="14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v Itálii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0948" y="2495876"/>
            <a:ext cx="3127873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myšlenka,</a:t>
            </a:r>
            <a:r>
              <a:rPr sz="1200" spc="-18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filozofie se šíří do</a:t>
            </a:r>
            <a:r>
              <a:rPr sz="1200" spc="-34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celého</a:t>
            </a:r>
            <a:r>
              <a:rPr sz="1200" spc="-31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světa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0948" y="2786960"/>
            <a:ext cx="4617103" cy="138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c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elkem</a:t>
            </a:r>
            <a:r>
              <a:rPr sz="1200" spc="-33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je</a:t>
            </a:r>
            <a:r>
              <a:rPr sz="1200" spc="14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jich</a:t>
            </a:r>
            <a:r>
              <a:rPr sz="1200" spc="18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ve světě</a:t>
            </a:r>
            <a:r>
              <a:rPr sz="1200" spc="22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již</a:t>
            </a:r>
            <a:r>
              <a:rPr sz="1200" spc="17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13, spolupracují</a:t>
            </a:r>
          </a:p>
          <a:p>
            <a:pPr marL="0" marR="0">
              <a:lnSpc>
                <a:spcPts val="1429"/>
              </a:lnSpc>
              <a:spcBef>
                <a:spcPts val="874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slovo</a:t>
            </a:r>
            <a:r>
              <a:rPr sz="1200" spc="-20" dirty="0">
                <a:solidFill>
                  <a:srgbClr val="404040"/>
                </a:solidFill>
                <a:latin typeface="RNJPFH+Century Gothic"/>
                <a:cs typeface="RNJPFH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remida</a:t>
            </a:r>
            <a:r>
              <a:rPr sz="1200" spc="-13" dirty="0">
                <a:solidFill>
                  <a:srgbClr val="404040"/>
                </a:solidFill>
                <a:latin typeface="RNJPFH+Century Gothic"/>
                <a:cs typeface="RNJPFH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= recyklace,</a:t>
            </a:r>
            <a:r>
              <a:rPr sz="1200" spc="-18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převádění všeho</a:t>
            </a:r>
            <a:r>
              <a:rPr sz="1200" spc="12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odpadu na</a:t>
            </a:r>
            <a:r>
              <a:rPr sz="1200" spc="11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zlato</a:t>
            </a:r>
          </a:p>
          <a:p>
            <a:pPr marL="0" marR="0">
              <a:lnSpc>
                <a:spcPts val="1432"/>
              </a:lnSpc>
              <a:spcBef>
                <a:spcPts val="85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o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dpad</a:t>
            </a:r>
            <a:r>
              <a:rPr sz="1200" spc="20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je pouze tehdy,</a:t>
            </a:r>
            <a:r>
              <a:rPr sz="1200" spc="45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když končí fantazie</a:t>
            </a:r>
          </a:p>
          <a:p>
            <a:pPr marL="0" marR="0">
              <a:lnSpc>
                <a:spcPts val="1429"/>
              </a:lnSpc>
              <a:spcBef>
                <a:spcPts val="863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do</a:t>
            </a:r>
            <a:r>
              <a:rPr sz="1200" spc="-10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tvoření</a:t>
            </a:r>
            <a:r>
              <a:rPr sz="1200" spc="52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se zapojují</a:t>
            </a:r>
            <a:r>
              <a:rPr sz="1200" spc="40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spolupracují</a:t>
            </a:r>
            <a:r>
              <a:rPr sz="1200" spc="-22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odborníci,</a:t>
            </a:r>
            <a:r>
              <a:rPr sz="1200" spc="-10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umělci,</a:t>
            </a:r>
            <a:r>
              <a:rPr sz="1200" spc="-32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…</a:t>
            </a:r>
          </a:p>
          <a:p>
            <a:pPr marL="0" marR="0">
              <a:lnSpc>
                <a:spcPts val="1429"/>
              </a:lnSpc>
              <a:spcBef>
                <a:spcPts val="874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Remida</a:t>
            </a:r>
            <a:r>
              <a:rPr sz="1200" spc="-22" dirty="0">
                <a:solidFill>
                  <a:srgbClr val="404040"/>
                </a:solidFill>
                <a:latin typeface="RNJPFH+Century Gothic"/>
                <a:cs typeface="RNJPFH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slouží</a:t>
            </a:r>
            <a:r>
              <a:rPr sz="1200" spc="-25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i jako</a:t>
            </a:r>
            <a:r>
              <a:rPr sz="1200" spc="21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vzdělávací centrum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0948" y="4245682"/>
            <a:ext cx="5318790" cy="803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k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aždá</a:t>
            </a:r>
            <a:r>
              <a:rPr sz="1200" spc="25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škola</a:t>
            </a:r>
            <a:r>
              <a:rPr sz="1200" spc="-15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spc="16" dirty="0">
                <a:solidFill>
                  <a:srgbClr val="404040"/>
                </a:solidFill>
                <a:latin typeface="PVEJDB+Century Gothic"/>
                <a:cs typeface="PVEJDB+Century Gothic"/>
              </a:rPr>
              <a:t>má</a:t>
            </a:r>
            <a:r>
              <a:rPr sz="1200" spc="-16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možnost</a:t>
            </a:r>
            <a:r>
              <a:rPr sz="1200" spc="16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spolupráce</a:t>
            </a:r>
            <a:r>
              <a:rPr sz="1200" spc="-33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využívat,</a:t>
            </a:r>
            <a:r>
              <a:rPr sz="1200" spc="32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děti</a:t>
            </a:r>
            <a:r>
              <a:rPr sz="1200" spc="19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ze</a:t>
            </a:r>
            <a:r>
              <a:rPr sz="1200" spc="23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škol si sem chodí</a:t>
            </a:r>
          </a:p>
          <a:p>
            <a:pPr marL="0" marR="0">
              <a:lnSpc>
                <a:spcPts val="1429"/>
              </a:lnSpc>
              <a:spcBef>
                <a:spcPts val="862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nejen</a:t>
            </a:r>
            <a:r>
              <a:rPr sz="1200" spc="11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hrát,</a:t>
            </a:r>
            <a:r>
              <a:rPr sz="1200" spc="61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učit</a:t>
            </a:r>
            <a:r>
              <a:rPr sz="1200" spc="-10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se, tvořit,</a:t>
            </a:r>
            <a:r>
              <a:rPr sz="1200" spc="74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ale</a:t>
            </a:r>
            <a:r>
              <a:rPr sz="1200" spc="-30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především</a:t>
            </a:r>
            <a:r>
              <a:rPr sz="1200" spc="-31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žít</a:t>
            </a:r>
            <a:r>
              <a:rPr sz="1200" spc="-16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v souladu</a:t>
            </a:r>
            <a:r>
              <a:rPr sz="1200" spc="-22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s přírodou</a:t>
            </a:r>
          </a:p>
          <a:p>
            <a:pPr marL="7620" marR="0">
              <a:lnSpc>
                <a:spcPts val="1432"/>
              </a:lnSpc>
              <a:spcBef>
                <a:spcPts val="871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ve Švédsku jsou taková</a:t>
            </a:r>
            <a:r>
              <a:rPr sz="1200" spc="67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centra</a:t>
            </a:r>
            <a:r>
              <a:rPr sz="1200" spc="36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dvě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8048" y="4829078"/>
            <a:ext cx="203102" cy="1386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63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62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74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RNJPFH+Century Gothic"/>
                <a:cs typeface="RNJPFH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62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0948" y="5120712"/>
            <a:ext cx="2078550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částečně</a:t>
            </a:r>
            <a:r>
              <a:rPr sz="1200" spc="32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financováno</a:t>
            </a:r>
            <a:r>
              <a:rPr sz="1200" spc="49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EU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0948" y="5411796"/>
            <a:ext cx="2930040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o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dpadový</a:t>
            </a:r>
            <a:r>
              <a:rPr sz="1200" spc="20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materiál</a:t>
            </a:r>
            <a:r>
              <a:rPr sz="1200" spc="24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přiváží</a:t>
            </a:r>
            <a:r>
              <a:rPr sz="1200" spc="16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až</a:t>
            </a:r>
            <a:r>
              <a:rPr sz="1200" spc="20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75 firem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0948" y="5704455"/>
            <a:ext cx="4721789" cy="510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RNJPFH+Century Gothic"/>
                <a:cs typeface="RNJPFH+Century Gothic"/>
              </a:rPr>
              <a:t>n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achází</a:t>
            </a:r>
            <a:r>
              <a:rPr sz="1200" spc="37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se zde nespočet možností,</a:t>
            </a:r>
            <a:r>
              <a:rPr sz="1200" spc="17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nelze</a:t>
            </a:r>
            <a:r>
              <a:rPr sz="1200" spc="-23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ani</a:t>
            </a:r>
            <a:r>
              <a:rPr sz="1200" spc="16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všechno zachytit</a:t>
            </a:r>
          </a:p>
          <a:p>
            <a:pPr marL="50291" marR="0">
              <a:lnSpc>
                <a:spcPts val="1429"/>
              </a:lnSpc>
              <a:spcBef>
                <a:spcPts val="862"/>
              </a:spcBef>
              <a:spcAft>
                <a:spcPts val="0"/>
              </a:spcAft>
            </a:pPr>
            <a:r>
              <a:rPr sz="1200" spc="-12" dirty="0">
                <a:solidFill>
                  <a:srgbClr val="404040"/>
                </a:solidFill>
                <a:latin typeface="PVEJDB+Century Gothic"/>
                <a:cs typeface="PVEJDB+Century Gothic"/>
              </a:rPr>
              <a:t>tato</a:t>
            </a:r>
            <a:r>
              <a:rPr sz="1200" spc="83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možnost</a:t>
            </a:r>
            <a:r>
              <a:rPr sz="1200" spc="16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u nás</a:t>
            </a:r>
            <a:r>
              <a:rPr sz="1200" spc="18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zatím</a:t>
            </a:r>
            <a:r>
              <a:rPr sz="1200" spc="32" dirty="0">
                <a:solidFill>
                  <a:srgbClr val="404040"/>
                </a:solidFill>
                <a:latin typeface="PVEJDB+Century Gothic"/>
                <a:cs typeface="PVEJDB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PVEJDB+Century Gothic"/>
                <a:cs typeface="PVEJDB+Century Gothic"/>
              </a:rPr>
              <a:t>chybí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9352" y="6650388"/>
            <a:ext cx="11946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MGRQU+Calibri"/>
                <a:cs typeface="EMGRQU+Calibri"/>
              </a:rPr>
              <a:t>Classification:</a:t>
            </a:r>
            <a:r>
              <a:rPr sz="1000" spc="-11" dirty="0">
                <a:solidFill>
                  <a:srgbClr val="000000"/>
                </a:solidFill>
                <a:latin typeface="EMGRQU+Calibri"/>
                <a:cs typeface="EMGRQU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EMGRQU+Calibri"/>
                <a:cs typeface="EMGRQU+Calibri"/>
              </a:rPr>
              <a:t>Public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8254" y="409844"/>
            <a:ext cx="8151332" cy="897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6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u="sng" dirty="0">
                <a:solidFill>
                  <a:srgbClr val="728653"/>
                </a:solidFill>
                <a:latin typeface="GKMACO+Century Gothic Bold"/>
                <a:cs typeface="GKMACO+Century Gothic Bold"/>
              </a:rPr>
              <a:t>PŘEDŠKOLÁCI</a:t>
            </a:r>
            <a:r>
              <a:rPr sz="3600" b="1" u="sng" spc="22" dirty="0">
                <a:solidFill>
                  <a:srgbClr val="728653"/>
                </a:solidFill>
                <a:latin typeface="GKMACO+Century Gothic Bold"/>
                <a:cs typeface="GKMACO+Century Gothic Bold"/>
              </a:rPr>
              <a:t> </a:t>
            </a:r>
            <a:r>
              <a:rPr sz="3600" b="1" u="sng" dirty="0">
                <a:solidFill>
                  <a:srgbClr val="728653"/>
                </a:solidFill>
                <a:latin typeface="GKMACO+Century Gothic Bold"/>
                <a:cs typeface="GKMACO+Century Gothic Bold"/>
              </a:rPr>
              <a:t>/ PŘEDŠKOLÁCI</a:t>
            </a:r>
            <a:r>
              <a:rPr sz="3600" b="1" u="sng" spc="32" dirty="0">
                <a:solidFill>
                  <a:srgbClr val="728653"/>
                </a:solidFill>
                <a:latin typeface="GKMACO+Century Gothic Bold"/>
                <a:cs typeface="GKMACO+Century Gothic Bold"/>
              </a:rPr>
              <a:t> </a:t>
            </a:r>
            <a:r>
              <a:rPr sz="3600" b="1" u="sng" dirty="0">
                <a:solidFill>
                  <a:srgbClr val="728653"/>
                </a:solidFill>
                <a:latin typeface="GKMACO+Century Gothic Bold"/>
                <a:cs typeface="GKMACO+Century Gothic Bold"/>
              </a:rPr>
              <a:t>S OMJ</a:t>
            </a:r>
          </a:p>
          <a:p>
            <a:pPr marL="0" marR="0">
              <a:lnSpc>
                <a:spcPts val="242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728653"/>
                </a:solidFill>
                <a:latin typeface="UNBRHT+Century Gothic Bold"/>
                <a:cs typeface="UNBRHT+Century Gothic Bold"/>
              </a:rPr>
              <a:t>-</a:t>
            </a:r>
            <a:r>
              <a:rPr sz="2000" b="1" spc="64" dirty="0">
                <a:solidFill>
                  <a:srgbClr val="72865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28653"/>
                </a:solidFill>
                <a:latin typeface="GKMACO+Century Gothic Bold"/>
                <a:cs typeface="GKMACO+Century Gothic Bold"/>
              </a:rPr>
              <a:t>cíl</a:t>
            </a:r>
            <a:r>
              <a:rPr sz="2000" b="1" spc="-21" dirty="0">
                <a:solidFill>
                  <a:srgbClr val="728653"/>
                </a:solidFill>
                <a:latin typeface="GKMACO+Century Gothic Bold"/>
                <a:cs typeface="GKMACO+Century Gothic Bold"/>
              </a:rPr>
              <a:t> </a:t>
            </a:r>
            <a:r>
              <a:rPr sz="2000" b="1" dirty="0">
                <a:solidFill>
                  <a:srgbClr val="728653"/>
                </a:solidFill>
                <a:latin typeface="GKMACO+Century Gothic Bold"/>
                <a:cs typeface="GKMACO+Century Gothic Bold"/>
              </a:rPr>
              <a:t>naší stáže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8420" y="1322904"/>
            <a:ext cx="203001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QRJLEQ+Century Gothic"/>
                <a:cs typeface="QRJLEQ+Century Gothic"/>
              </a:rPr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1270" y="1322904"/>
            <a:ext cx="9757750" cy="384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nultý ročník</a:t>
            </a:r>
            <a:r>
              <a:rPr sz="1200" spc="-1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vede děti</a:t>
            </a:r>
            <a:r>
              <a:rPr sz="1200" spc="3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 cílené</a:t>
            </a:r>
            <a:r>
              <a:rPr sz="1200" spc="-3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přípravě</a:t>
            </a:r>
            <a:r>
              <a:rPr sz="1200" spc="-2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pro další</a:t>
            </a:r>
            <a:r>
              <a:rPr sz="1200" spc="-2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vzdělávání,</a:t>
            </a:r>
            <a:r>
              <a:rPr sz="1200" spc="-19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důvodem je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zejména</a:t>
            </a:r>
            <a:r>
              <a:rPr sz="1200" spc="1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připravit děti</a:t>
            </a:r>
            <a:r>
              <a:rPr sz="1200" spc="3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na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různé</a:t>
            </a:r>
            <a:r>
              <a:rPr sz="1200" spc="16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UBUQST+Century Gothic"/>
                <a:cs typeface="UBUQST+Century Gothic"/>
              </a:rPr>
              <a:t>typy</a:t>
            </a:r>
            <a:r>
              <a:rPr sz="1200" spc="2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gramotností</a:t>
            </a:r>
            <a:r>
              <a:rPr sz="1200" spc="6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6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je zde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preferovaná</a:t>
            </a:r>
            <a:r>
              <a:rPr sz="1200" spc="2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práce v</a:t>
            </a:r>
            <a:r>
              <a:rPr sz="1200" spc="1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malých</a:t>
            </a:r>
            <a:r>
              <a:rPr sz="1200" spc="-3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skupinách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092" y="1778961"/>
            <a:ext cx="203001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8890" y="1778961"/>
            <a:ext cx="9587978" cy="1385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děti</a:t>
            </a:r>
            <a:r>
              <a:rPr sz="1200" spc="3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 OMJ</a:t>
            </a:r>
            <a:r>
              <a:rPr sz="1200" spc="-1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tím získávají prostor</a:t>
            </a:r>
            <a:r>
              <a:rPr sz="1200" spc="56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pro vlastní</a:t>
            </a:r>
            <a:r>
              <a:rPr sz="1200" spc="1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vyjádření</a:t>
            </a:r>
            <a:r>
              <a:rPr sz="1200" spc="2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pedagog</a:t>
            </a:r>
            <a:r>
              <a:rPr sz="1200" spc="2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spc="13" dirty="0">
                <a:solidFill>
                  <a:srgbClr val="404040"/>
                </a:solidFill>
                <a:latin typeface="UBUQST+Century Gothic"/>
                <a:cs typeface="UBUQST+Century Gothic"/>
              </a:rPr>
              <a:t>má</a:t>
            </a:r>
            <a:r>
              <a:rPr sz="1200" spc="-1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možnost</a:t>
            </a:r>
            <a:r>
              <a:rPr sz="1200" spc="1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osobnějšího přístupu</a:t>
            </a:r>
            <a:r>
              <a:rPr sz="1200" spc="-1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v případě</a:t>
            </a:r>
            <a:r>
              <a:rPr sz="1200" spc="-2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jazykové</a:t>
            </a:r>
            <a:r>
              <a:rPr sz="1200" spc="4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bariéry</a:t>
            </a:r>
          </a:p>
          <a:p>
            <a:pPr marL="0" marR="0">
              <a:lnSpc>
                <a:spcPts val="1429"/>
              </a:lnSpc>
              <a:spcBef>
                <a:spcPts val="862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hodně</a:t>
            </a:r>
            <a:r>
              <a:rPr sz="1200" spc="1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se dbá na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relaxační</a:t>
            </a:r>
            <a:r>
              <a:rPr sz="1200" spc="-1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prostředí</a:t>
            </a:r>
            <a:r>
              <a:rPr sz="1200" spc="4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– dítě s OMJ</a:t>
            </a:r>
            <a:r>
              <a:rPr sz="1200" spc="-1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se většinou</a:t>
            </a:r>
            <a:r>
              <a:rPr sz="1200" spc="29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cítí nejistě</a:t>
            </a:r>
            <a:r>
              <a:rPr sz="1200" spc="3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spc="-12" dirty="0">
                <a:solidFill>
                  <a:srgbClr val="404040"/>
                </a:solidFill>
                <a:latin typeface="UBUQST+Century Gothic"/>
                <a:cs typeface="UBUQST+Century Gothic"/>
              </a:rPr>
              <a:t>tato</a:t>
            </a:r>
            <a:r>
              <a:rPr sz="1200" spc="69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podpůrná</a:t>
            </a:r>
            <a:r>
              <a:rPr sz="1200" spc="1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metoda</a:t>
            </a:r>
            <a:r>
              <a:rPr sz="1200" spc="2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funguje</a:t>
            </a:r>
          </a:p>
          <a:p>
            <a:pPr marL="0" marR="0">
              <a:lnSpc>
                <a:spcPts val="1429"/>
              </a:lnSpc>
              <a:spcBef>
                <a:spcPts val="874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často</a:t>
            </a:r>
            <a:r>
              <a:rPr sz="1200" spc="3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hodně</a:t>
            </a:r>
            <a:r>
              <a:rPr sz="1200" spc="1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se zde</a:t>
            </a:r>
            <a:r>
              <a:rPr sz="1200" spc="1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využívá</a:t>
            </a:r>
            <a:r>
              <a:rPr sz="1200" spc="-1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spc="28" dirty="0">
                <a:solidFill>
                  <a:srgbClr val="404040"/>
                </a:solidFill>
                <a:latin typeface="UBUQST+Century Gothic"/>
                <a:cs typeface="UBUQST+Century Gothic"/>
              </a:rPr>
              <a:t>IT</a:t>
            </a:r>
            <a:r>
              <a:rPr sz="1200" spc="-4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technika,</a:t>
            </a:r>
            <a:r>
              <a:rPr sz="1200" spc="46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pro děti</a:t>
            </a:r>
            <a:r>
              <a:rPr sz="1200" spc="2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je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spc="-23" dirty="0">
                <a:solidFill>
                  <a:srgbClr val="404040"/>
                </a:solidFill>
                <a:latin typeface="UBUQST+Century Gothic"/>
                <a:cs typeface="UBUQST+Century Gothic"/>
              </a:rPr>
              <a:t>to</a:t>
            </a:r>
            <a:r>
              <a:rPr sz="1200" spc="5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přirozená</a:t>
            </a:r>
            <a:r>
              <a:rPr sz="1200" spc="2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pomůcka</a:t>
            </a:r>
            <a:r>
              <a:rPr sz="1200" spc="-16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u dětí</a:t>
            </a:r>
            <a:r>
              <a:rPr sz="1200" spc="29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 OMJ</a:t>
            </a:r>
            <a:r>
              <a:rPr sz="1200" spc="-3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jsou využívány různé</a:t>
            </a:r>
            <a:r>
              <a:rPr sz="1200" spc="1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UBUQST+Century Gothic"/>
                <a:cs typeface="UBUQST+Century Gothic"/>
              </a:rPr>
              <a:t>typy</a:t>
            </a:r>
            <a:r>
              <a:rPr sz="1200" spc="2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překladačů</a:t>
            </a:r>
          </a:p>
          <a:p>
            <a:pPr marL="0" marR="0">
              <a:lnSpc>
                <a:spcPts val="1429"/>
              </a:lnSpc>
              <a:spcBef>
                <a:spcPts val="862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k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dispozici je zde speciální</a:t>
            </a:r>
            <a:r>
              <a:rPr sz="1200" spc="1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pedagog, který</a:t>
            </a:r>
            <a:r>
              <a:rPr sz="1200" spc="2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pracuje se všemi</a:t>
            </a:r>
            <a:r>
              <a:rPr sz="1200" spc="-2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dětmi</a:t>
            </a:r>
            <a:r>
              <a:rPr sz="1200" spc="3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-</a:t>
            </a:r>
            <a:r>
              <a:rPr sz="1200" spc="349" dirty="0">
                <a:solidFill>
                  <a:srgbClr val="404040"/>
                </a:solidFill>
                <a:latin typeface="QRJLEQ+Century Gothic"/>
                <a:cs typeface="QRJLEQ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nejen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 dětmi</a:t>
            </a:r>
            <a:r>
              <a:rPr sz="1200" spc="1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 OMJ,</a:t>
            </a:r>
            <a:r>
              <a:rPr sz="1200" spc="-1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nebo SVP</a:t>
            </a:r>
          </a:p>
          <a:p>
            <a:pPr marL="0" marR="0">
              <a:lnSpc>
                <a:spcPts val="1432"/>
              </a:lnSpc>
              <a:spcBef>
                <a:spcPts val="85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důležité je,</a:t>
            </a:r>
            <a:r>
              <a:rPr sz="1200" spc="1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aby se dítě s OMJ</a:t>
            </a:r>
            <a:r>
              <a:rPr sz="1200" spc="-2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necítilo</a:t>
            </a:r>
            <a:r>
              <a:rPr sz="1200" spc="-1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odlišně</a:t>
            </a:r>
            <a:r>
              <a:rPr sz="1200" spc="-3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osamoceně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8420" y="2070045"/>
            <a:ext cx="203102" cy="138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74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62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-</a:t>
            </a:r>
          </a:p>
          <a:p>
            <a:pPr marL="0" marR="0">
              <a:lnSpc>
                <a:spcPts val="1432"/>
              </a:lnSpc>
              <a:spcBef>
                <a:spcPts val="859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75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8890" y="3237683"/>
            <a:ext cx="7793409" cy="510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děti</a:t>
            </a:r>
            <a:r>
              <a:rPr sz="1200" spc="3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 OMJ</a:t>
            </a:r>
            <a:r>
              <a:rPr sz="1200" spc="-1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nemají asistenty,</a:t>
            </a:r>
            <a:r>
              <a:rPr sz="1200" spc="5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přibližně</a:t>
            </a:r>
            <a:r>
              <a:rPr sz="1200" spc="-2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na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5 dětí</a:t>
            </a:r>
            <a:r>
              <a:rPr sz="1200" spc="2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je jeden</a:t>
            </a:r>
            <a:r>
              <a:rPr sz="1200" spc="1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pedagog,</a:t>
            </a:r>
            <a:r>
              <a:rPr sz="1200" spc="2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proto</a:t>
            </a:r>
            <a:r>
              <a:rPr sz="1200" spc="5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je možné intenzivně</a:t>
            </a:r>
            <a:r>
              <a:rPr sz="1200" spc="5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dítě rozvíjet</a:t>
            </a:r>
          </a:p>
          <a:p>
            <a:pPr marL="0" marR="0">
              <a:lnSpc>
                <a:spcPts val="1429"/>
              </a:lnSpc>
              <a:spcBef>
                <a:spcPts val="862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důležité je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kritické</a:t>
            </a:r>
            <a:r>
              <a:rPr sz="1200" spc="16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myšlení</a:t>
            </a:r>
            <a:r>
              <a:rPr sz="1200" spc="1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-2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prostor</a:t>
            </a:r>
            <a:r>
              <a:rPr sz="1200" spc="56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pro názor</a:t>
            </a:r>
            <a:r>
              <a:rPr sz="1200" spc="4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potřeby</a:t>
            </a:r>
            <a:r>
              <a:rPr sz="1200" spc="3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dítěte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1092" y="3528767"/>
            <a:ext cx="203001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8420" y="3819851"/>
            <a:ext cx="203001" cy="512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QRJLEQ+Century Gothic"/>
                <a:cs typeface="QRJLEQ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74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QRJLEQ+Century Gothic"/>
                <a:cs typeface="QRJLEQ+Century Gothic"/>
              </a:rPr>
              <a:t>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1270" y="3819851"/>
            <a:ext cx="8252749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skupinová</a:t>
            </a:r>
            <a:r>
              <a:rPr sz="1200" spc="1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práce děti</a:t>
            </a:r>
            <a:r>
              <a:rPr sz="1200" spc="2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vede k</a:t>
            </a:r>
            <a:r>
              <a:rPr sz="1200" spc="1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rozvoji</a:t>
            </a:r>
            <a:r>
              <a:rPr sz="1200" spc="39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komunikačních</a:t>
            </a:r>
            <a:r>
              <a:rPr sz="1200" spc="-2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dovedností, stejný</a:t>
            </a:r>
            <a:r>
              <a:rPr sz="1200" spc="4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motivační</a:t>
            </a:r>
            <a:r>
              <a:rPr sz="1200" spc="2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cíl</a:t>
            </a:r>
            <a:r>
              <a:rPr sz="1200" spc="-3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zase</a:t>
            </a:r>
            <a:r>
              <a:rPr sz="1200" spc="2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 socializaci</a:t>
            </a:r>
            <a:r>
              <a:rPr sz="1200" spc="-1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kolektivu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71270" y="4112459"/>
            <a:ext cx="9932384" cy="384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využívání prožitkového</a:t>
            </a:r>
            <a:r>
              <a:rPr sz="1200" spc="6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badatelského přístupu</a:t>
            </a:r>
            <a:r>
              <a:rPr sz="1200" spc="-1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pro děti,</a:t>
            </a:r>
            <a:r>
              <a:rPr sz="1200" spc="2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které</a:t>
            </a:r>
            <a:r>
              <a:rPr sz="1200" spc="3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ještě</a:t>
            </a:r>
            <a:r>
              <a:rPr sz="1200" spc="3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zcela</a:t>
            </a:r>
            <a:r>
              <a:rPr sz="1200" spc="-1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neovládají jazykové</a:t>
            </a:r>
            <a:r>
              <a:rPr sz="1200" spc="4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kompetence</a:t>
            </a:r>
            <a:r>
              <a:rPr sz="1200" spc="1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dané země</a:t>
            </a:r>
            <a:r>
              <a:rPr sz="1200" spc="-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zapojit</a:t>
            </a:r>
            <a:r>
              <a:rPr sz="1200" spc="39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spc="43" dirty="0">
                <a:solidFill>
                  <a:srgbClr val="404040"/>
                </a:solidFill>
                <a:latin typeface="UBUQST+Century Gothic"/>
                <a:cs typeface="UBUQST+Century Gothic"/>
              </a:rPr>
              <a:t>s</a:t>
            </a: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e do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činnosti</a:t>
            </a:r>
            <a:r>
              <a:rPr sz="1200" spc="4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díky</a:t>
            </a:r>
            <a:r>
              <a:rPr sz="1200" spc="-39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pozorování</a:t>
            </a:r>
            <a:r>
              <a:rPr sz="1200" spc="4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napodobování</a:t>
            </a:r>
            <a:r>
              <a:rPr sz="1200" spc="5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ostatních</a:t>
            </a:r>
            <a:r>
              <a:rPr sz="1200" spc="4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dětí, odpadá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stres,</a:t>
            </a:r>
            <a:r>
              <a:rPr sz="1200" spc="36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že nerozumí výkladu,</a:t>
            </a:r>
            <a:r>
              <a:rPr sz="1200" spc="-1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činnosti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8420" y="4567839"/>
            <a:ext cx="203102" cy="22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QRJLEQ+Century Gothic"/>
                <a:cs typeface="QRJLEQ+Century Gothic"/>
              </a:rPr>
              <a:t>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71270" y="4567839"/>
            <a:ext cx="9487660" cy="384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p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oužívání piktogramů,</a:t>
            </a:r>
            <a:r>
              <a:rPr sz="1200" spc="3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obrázků</a:t>
            </a:r>
            <a:r>
              <a:rPr sz="1200" spc="2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obrázkových</a:t>
            </a:r>
            <a:r>
              <a:rPr sz="1200" spc="4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kartiček,</a:t>
            </a:r>
            <a:r>
              <a:rPr sz="1200" spc="29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knížek, </a:t>
            </a: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gestigulace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, dramatizace,</a:t>
            </a:r>
            <a:r>
              <a:rPr sz="1200" spc="4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používání </a:t>
            </a:r>
            <a:r>
              <a:rPr sz="1200" spc="28" dirty="0">
                <a:solidFill>
                  <a:srgbClr val="404040"/>
                </a:solidFill>
                <a:latin typeface="UBUQST+Century Gothic"/>
                <a:cs typeface="UBUQST+Century Gothic"/>
              </a:rPr>
              <a:t>IT</a:t>
            </a:r>
            <a:r>
              <a:rPr sz="1200" spc="-4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techniky</a:t>
            </a:r>
            <a:r>
              <a:rPr sz="1200" spc="2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včetně</a:t>
            </a:r>
            <a:r>
              <a:rPr sz="1200" spc="3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různých</a:t>
            </a:r>
          </a:p>
          <a:p>
            <a:pPr marL="0" marR="0">
              <a:lnSpc>
                <a:spcPts val="129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překladačů,</a:t>
            </a:r>
            <a:r>
              <a:rPr sz="1200" spc="-16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… je samozřejmostí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8420" y="5024192"/>
            <a:ext cx="203001" cy="512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QRJLEQ+Century Gothic"/>
                <a:cs typeface="QRJLEQ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874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QRJLEQ+Century Gothic"/>
                <a:cs typeface="QRJLEQ+Century Gothic"/>
              </a:rPr>
              <a:t>-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71270" y="5024192"/>
            <a:ext cx="8218156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často</a:t>
            </a:r>
            <a:r>
              <a:rPr sz="1200" spc="3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se využívá tradic,</a:t>
            </a:r>
            <a:r>
              <a:rPr sz="1200" spc="3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svátků</a:t>
            </a:r>
            <a:r>
              <a:rPr sz="1200" spc="4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odlišné</a:t>
            </a:r>
            <a:r>
              <a:rPr sz="1200" spc="-3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kultury pro vzájemné</a:t>
            </a:r>
            <a:r>
              <a:rPr sz="1200" spc="1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obohacování</a:t>
            </a:r>
            <a:r>
              <a:rPr sz="1200" spc="5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dětí, seznamování</a:t>
            </a:r>
            <a:r>
              <a:rPr sz="1200" spc="2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 jinou</a:t>
            </a:r>
            <a:r>
              <a:rPr sz="1200" spc="3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kulturou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71270" y="5316800"/>
            <a:ext cx="9664629" cy="384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d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ůraz se klade</a:t>
            </a:r>
            <a:r>
              <a:rPr sz="1200" spc="-2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na</a:t>
            </a:r>
            <a:r>
              <a:rPr sz="1200" spc="2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fakt,</a:t>
            </a:r>
            <a:r>
              <a:rPr sz="1200" spc="5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že</a:t>
            </a:r>
            <a:r>
              <a:rPr sz="1200" spc="2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úplně</a:t>
            </a:r>
            <a:r>
              <a:rPr sz="1200" spc="-3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každý </a:t>
            </a:r>
            <a:r>
              <a:rPr sz="1200" spc="13" dirty="0">
                <a:solidFill>
                  <a:srgbClr val="404040"/>
                </a:solidFill>
                <a:latin typeface="UBUQST+Century Gothic"/>
                <a:cs typeface="UBUQST+Century Gothic"/>
              </a:rPr>
              <a:t>má</a:t>
            </a:r>
            <a:r>
              <a:rPr sz="1200" spc="-1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své místo a</a:t>
            </a:r>
            <a:r>
              <a:rPr sz="1200" spc="1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svůj smysl,</a:t>
            </a:r>
            <a:r>
              <a:rPr sz="1200" spc="-3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důležité je dát</a:t>
            </a:r>
            <a:r>
              <a:rPr sz="1200" spc="1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každému pocit </a:t>
            </a:r>
            <a:r>
              <a:rPr sz="1200" spc="12" dirty="0">
                <a:solidFill>
                  <a:srgbClr val="404040"/>
                </a:solidFill>
                <a:latin typeface="UBUQST+Century Gothic"/>
                <a:cs typeface="UBUQST+Century Gothic"/>
              </a:rPr>
              <a:t>síly</a:t>
            </a:r>
            <a:r>
              <a:rPr sz="1200" spc="-5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( potenciálu</a:t>
            </a:r>
            <a:r>
              <a:rPr sz="1200" spc="1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)</a:t>
            </a:r>
            <a:r>
              <a:rPr sz="1200" spc="-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možnost</a:t>
            </a:r>
            <a:r>
              <a:rPr sz="1200" spc="7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pro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žít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radost,</a:t>
            </a:r>
            <a:r>
              <a:rPr sz="1200" spc="4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úspěch, dát</a:t>
            </a:r>
            <a:r>
              <a:rPr sz="1200" spc="1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všem možnost</a:t>
            </a:r>
            <a:r>
              <a:rPr sz="1200" spc="19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přemýšlet</a:t>
            </a:r>
            <a:r>
              <a:rPr sz="1200" spc="-3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prosadit</a:t>
            </a:r>
            <a:r>
              <a:rPr sz="1200" spc="1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8420" y="5772425"/>
            <a:ext cx="203102" cy="51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QRJLEQ+Century Gothic"/>
                <a:cs typeface="QRJLEQ+Century Gothic"/>
              </a:rPr>
              <a:t>-</a:t>
            </a:r>
          </a:p>
          <a:p>
            <a:pPr marL="0" marR="0">
              <a:lnSpc>
                <a:spcPts val="1432"/>
              </a:lnSpc>
              <a:spcBef>
                <a:spcPts val="859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QRJLEQ+Century Gothic"/>
                <a:cs typeface="QRJLEQ+Century Gothic"/>
              </a:rPr>
              <a:t>-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71270" y="5772425"/>
            <a:ext cx="8390859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pro děti</a:t>
            </a:r>
            <a:r>
              <a:rPr sz="1200" spc="2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je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 dispozici i rodilý</a:t>
            </a:r>
            <a:r>
              <a:rPr sz="1200" spc="-2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mluvčí,</a:t>
            </a:r>
            <a:r>
              <a:rPr sz="1200" spc="-19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který</a:t>
            </a:r>
            <a:r>
              <a:rPr sz="1200" spc="2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je naopak</a:t>
            </a:r>
            <a:r>
              <a:rPr sz="1200" spc="39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doučuje</a:t>
            </a:r>
            <a:r>
              <a:rPr sz="1200" spc="-1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rodný</a:t>
            </a:r>
            <a:r>
              <a:rPr sz="1200" spc="2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jazyk,</a:t>
            </a:r>
            <a:r>
              <a:rPr sz="1200" spc="3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aby děti</a:t>
            </a:r>
            <a:r>
              <a:rPr sz="1200" spc="32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na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svoji</a:t>
            </a:r>
            <a:r>
              <a:rPr sz="1200" spc="13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kulturu nezapomínaly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71270" y="6063213"/>
            <a:ext cx="9405951" cy="384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n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každé</a:t>
            </a:r>
            <a:r>
              <a:rPr sz="1200" spc="16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škole</a:t>
            </a:r>
            <a:r>
              <a:rPr sz="1200" spc="-25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pracují specialisté ( logoped, </a:t>
            </a:r>
            <a:r>
              <a:rPr sz="1200" dirty="0">
                <a:solidFill>
                  <a:srgbClr val="404040"/>
                </a:solidFill>
                <a:latin typeface="QRJLEQ+Century Gothic"/>
                <a:cs typeface="QRJLEQ+Century Gothic"/>
              </a:rPr>
              <a:t>spec. pedgog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,</a:t>
            </a:r>
            <a:r>
              <a:rPr sz="1200" spc="1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… ) nebo pravidelně</a:t>
            </a:r>
            <a:r>
              <a:rPr sz="1200" spc="-24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školy</a:t>
            </a:r>
            <a:r>
              <a:rPr sz="1200" spc="-20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navštěvují</a:t>
            </a:r>
            <a:r>
              <a:rPr sz="1200" spc="3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vystavují</a:t>
            </a:r>
            <a:r>
              <a:rPr sz="1200" spc="38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stručné</a:t>
            </a:r>
            <a:r>
              <a:rPr sz="1200" spc="17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reporty</a:t>
            </a:r>
            <a:r>
              <a:rPr sz="1200" spc="36" dirty="0">
                <a:solidFill>
                  <a:srgbClr val="404040"/>
                </a:solidFill>
                <a:latin typeface="UBUQST+Century Gothic"/>
                <a:cs typeface="UBUQST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o</a:t>
            </a:r>
          </a:p>
          <a:p>
            <a:pPr marL="0" marR="0">
              <a:lnSpc>
                <a:spcPts val="129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UBUQST+Century Gothic"/>
                <a:cs typeface="UBUQST+Century Gothic"/>
              </a:rPr>
              <a:t>posunech dětí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9352" y="6650388"/>
            <a:ext cx="11946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PPLNV+Calibri"/>
                <a:cs typeface="APPLNV+Calibri"/>
              </a:rPr>
              <a:t>Classification:</a:t>
            </a:r>
            <a:r>
              <a:rPr sz="1000" spc="-11" dirty="0">
                <a:solidFill>
                  <a:srgbClr val="000000"/>
                </a:solidFill>
                <a:latin typeface="APPLNV+Calibri"/>
                <a:cs typeface="APPLNV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APPLNV+Calibri"/>
                <a:cs typeface="APPLNV+Calibri"/>
              </a:rPr>
              <a:t>Public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5221" y="734277"/>
            <a:ext cx="4473486" cy="58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89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728653"/>
                </a:solidFill>
                <a:latin typeface="VMAIIG+Century Gothic"/>
                <a:cs typeface="VMAIIG+Century Gothic"/>
              </a:rPr>
              <a:t>Přínos</a:t>
            </a:r>
            <a:r>
              <a:rPr sz="3600" spc="10" dirty="0">
                <a:solidFill>
                  <a:srgbClr val="728653"/>
                </a:solidFill>
                <a:latin typeface="VMAIIG+Century Gothic"/>
                <a:cs typeface="VMAIIG+Century Gothic"/>
              </a:rPr>
              <a:t> </a:t>
            </a:r>
            <a:r>
              <a:rPr sz="3600" dirty="0">
                <a:solidFill>
                  <a:srgbClr val="728653"/>
                </a:solidFill>
                <a:latin typeface="VMAIIG+Century Gothic"/>
                <a:cs typeface="VMAIIG+Century Gothic"/>
              </a:rPr>
              <a:t>pro naší</a:t>
            </a:r>
            <a:r>
              <a:rPr sz="3600" spc="22" dirty="0">
                <a:solidFill>
                  <a:srgbClr val="728653"/>
                </a:solidFill>
                <a:latin typeface="VMAIIG+Century Gothic"/>
                <a:cs typeface="VMAIIG+Century Gothic"/>
              </a:rPr>
              <a:t> </a:t>
            </a:r>
            <a:r>
              <a:rPr sz="3600" dirty="0">
                <a:solidFill>
                  <a:srgbClr val="728653"/>
                </a:solidFill>
                <a:latin typeface="VMAIIG+Century Gothic"/>
                <a:cs typeface="VMAIIG+Century Gothic"/>
              </a:rPr>
              <a:t>praxi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2149" y="1842969"/>
            <a:ext cx="203102" cy="1149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NPUKLQ+Century Gothic"/>
                <a:cs typeface="NPUKLQ+Century Gothic"/>
              </a:rPr>
              <a:t>-</a:t>
            </a:r>
          </a:p>
          <a:p>
            <a:pPr marL="0" marR="0">
              <a:lnSpc>
                <a:spcPts val="1432"/>
              </a:lnSpc>
              <a:spcBef>
                <a:spcPts val="1053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NPUKLQ+Century Gothic"/>
                <a:cs typeface="NPUKLQ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1007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NPUKLQ+Century Gothic"/>
                <a:cs typeface="NPUKLQ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1068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NPUKLQ+Century Gothic"/>
                <a:cs typeface="NPUKLQ+Century Gothic"/>
              </a:rPr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5049" y="1842969"/>
            <a:ext cx="6078556" cy="52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využití</a:t>
            </a:r>
            <a:r>
              <a:rPr sz="1200" spc="4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získaných zkušeností, při práci s dětmi s</a:t>
            </a:r>
            <a:r>
              <a:rPr sz="1200" spc="26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OMJ,</a:t>
            </a:r>
            <a:r>
              <a:rPr sz="1200" spc="-23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více</a:t>
            </a:r>
            <a:r>
              <a:rPr sz="1200" spc="-27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vést děti</a:t>
            </a:r>
            <a:r>
              <a:rPr sz="1200" spc="2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k samostatnosti</a:t>
            </a:r>
          </a:p>
          <a:p>
            <a:pPr marL="0" marR="0">
              <a:lnSpc>
                <a:spcPts val="1432"/>
              </a:lnSpc>
              <a:spcBef>
                <a:spcPts val="1053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větší</a:t>
            </a:r>
            <a:r>
              <a:rPr sz="1200" spc="3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využívání</a:t>
            </a:r>
            <a:r>
              <a:rPr sz="1200" spc="-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piktogramů,</a:t>
            </a:r>
            <a:r>
              <a:rPr sz="1200" spc="45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symbolů,</a:t>
            </a:r>
            <a:r>
              <a:rPr sz="1200" spc="-2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znakování</a:t>
            </a:r>
            <a:r>
              <a:rPr sz="1200" spc="5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spc="28" dirty="0">
                <a:solidFill>
                  <a:srgbClr val="404040"/>
                </a:solidFill>
                <a:latin typeface="VMAIIG+Century Gothic"/>
                <a:cs typeface="VMAIIG+Century Gothic"/>
              </a:rPr>
              <a:t>IT</a:t>
            </a:r>
            <a:r>
              <a:rPr sz="1200" spc="-4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techniky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5049" y="2461967"/>
            <a:ext cx="8387412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NPUKLQ+Century Gothic"/>
                <a:cs typeface="NPUKLQ+Century Gothic"/>
              </a:rPr>
              <a:t>v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yužití</a:t>
            </a:r>
            <a:r>
              <a:rPr sz="1200" spc="4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metod,</a:t>
            </a:r>
            <a:r>
              <a:rPr sz="1200" spc="2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které</a:t>
            </a:r>
            <a:r>
              <a:rPr sz="1200" spc="3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podporují</a:t>
            </a:r>
            <a:r>
              <a:rPr sz="1200" spc="13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komunikační</a:t>
            </a:r>
            <a:r>
              <a:rPr sz="1200" spc="-1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dovednosti</a:t>
            </a:r>
            <a:r>
              <a:rPr sz="1200" spc="6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– pozorování,</a:t>
            </a:r>
            <a:r>
              <a:rPr sz="1200" spc="3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zkoumání,</a:t>
            </a:r>
            <a:r>
              <a:rPr sz="1200" spc="-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tvoření</a:t>
            </a:r>
            <a:r>
              <a:rPr sz="1200" spc="4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následné</a:t>
            </a:r>
            <a:r>
              <a:rPr sz="1200" spc="-2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vypravování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35049" y="2772863"/>
            <a:ext cx="9881697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obohatily</a:t>
            </a:r>
            <a:r>
              <a:rPr sz="1200" spc="2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jsme</a:t>
            </a:r>
            <a:r>
              <a:rPr sz="1200" spc="-1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si své</a:t>
            </a:r>
            <a:r>
              <a:rPr sz="1200" spc="-1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zkušenosti</a:t>
            </a:r>
            <a:r>
              <a:rPr sz="1200" spc="3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o další</a:t>
            </a:r>
            <a:r>
              <a:rPr sz="1200" spc="-25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nápady,</a:t>
            </a:r>
            <a:r>
              <a:rPr sz="1200" spc="3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metody 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příklady</a:t>
            </a:r>
            <a:r>
              <a:rPr sz="1200" spc="-3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pro práci s dětmi s OMJ</a:t>
            </a:r>
            <a:r>
              <a:rPr sz="1200" spc="-2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nejen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pro </a:t>
            </a:r>
            <a:r>
              <a:rPr sz="1200" spc="-12" dirty="0">
                <a:solidFill>
                  <a:srgbClr val="404040"/>
                </a:solidFill>
                <a:latin typeface="VMAIIG+Century Gothic"/>
                <a:cs typeface="VMAIIG+Century Gothic"/>
              </a:rPr>
              <a:t>tyto</a:t>
            </a:r>
            <a:r>
              <a:rPr sz="1200" spc="6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děti,</a:t>
            </a:r>
            <a:r>
              <a:rPr sz="1200" spc="35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ale</a:t>
            </a:r>
            <a:r>
              <a:rPr sz="1200" spc="-3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i pro </a:t>
            </a:r>
            <a:r>
              <a:rPr sz="1200" spc="55" dirty="0">
                <a:solidFill>
                  <a:srgbClr val="404040"/>
                </a:solidFill>
                <a:latin typeface="VMAIIG+Century Gothic"/>
                <a:cs typeface="VMAIIG+Century Gothic"/>
              </a:rPr>
              <a:t>c</a:t>
            </a:r>
            <a:r>
              <a:rPr sz="1200" dirty="0">
                <a:solidFill>
                  <a:srgbClr val="404040"/>
                </a:solidFill>
                <a:latin typeface="NPUKLQ+Century Gothic"/>
                <a:cs typeface="NPUKLQ+Century Gothic"/>
              </a:rPr>
              <a:t>elou</a:t>
            </a:r>
            <a:r>
              <a:rPr sz="1200" spc="-36" dirty="0">
                <a:solidFill>
                  <a:srgbClr val="404040"/>
                </a:solidFill>
                <a:latin typeface="NPUKLQ+Century Gothic"/>
                <a:cs typeface="NPUKLQ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třídu,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35049" y="2955743"/>
            <a:ext cx="630616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rodiče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2149" y="3265115"/>
            <a:ext cx="203102" cy="52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NPUKLQ+Century Gothic"/>
                <a:cs typeface="NPUKLQ+Century Gothic"/>
              </a:rPr>
              <a:t>-</a:t>
            </a:r>
          </a:p>
          <a:p>
            <a:pPr marL="0" marR="0">
              <a:lnSpc>
                <a:spcPts val="1432"/>
              </a:lnSpc>
              <a:spcBef>
                <a:spcPts val="1053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NPUKLQ+Century Gothic"/>
                <a:cs typeface="NPUKLQ+Century Gothic"/>
              </a:rPr>
              <a:t>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35049" y="3265115"/>
            <a:ext cx="7541954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přijmuly</a:t>
            </a:r>
            <a:r>
              <a:rPr sz="1200" spc="-3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jsme</a:t>
            </a:r>
            <a:r>
              <a:rPr sz="1200" spc="-1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fakt,</a:t>
            </a:r>
            <a:r>
              <a:rPr sz="1200" spc="5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že</a:t>
            </a:r>
            <a:r>
              <a:rPr sz="1200" spc="2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respekt</a:t>
            </a:r>
            <a:r>
              <a:rPr sz="1200" spc="-1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je klíčem</a:t>
            </a:r>
            <a:r>
              <a:rPr sz="1200" spc="-3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k úspěchu</a:t>
            </a:r>
            <a:r>
              <a:rPr sz="1200" spc="-1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při práci přijmout jiný jazyk</a:t>
            </a:r>
            <a:r>
              <a:rPr sz="1200" spc="4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 k</a:t>
            </a:r>
            <a:r>
              <a:rPr sz="1200" spc="16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multikulturní výchově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35049" y="3574191"/>
            <a:ext cx="10281286" cy="586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32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získaly</a:t>
            </a:r>
            <a:r>
              <a:rPr sz="1200" spc="-45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jsme</a:t>
            </a:r>
            <a:r>
              <a:rPr sz="1200" spc="-1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pro naši</a:t>
            </a:r>
            <a:r>
              <a:rPr sz="1200" spc="15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práci mnoho dobrých</a:t>
            </a:r>
            <a:r>
              <a:rPr sz="1200" spc="1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nápadů,</a:t>
            </a:r>
            <a:r>
              <a:rPr sz="1200" spc="1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přehled</a:t>
            </a:r>
            <a:r>
              <a:rPr sz="1200" spc="-3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materiálů z oblasti</a:t>
            </a:r>
            <a:r>
              <a:rPr sz="1200" spc="15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práce s dětmi s OMJ,</a:t>
            </a:r>
            <a:r>
              <a:rPr sz="1200" spc="-26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informace a</a:t>
            </a:r>
            <a:r>
              <a:rPr sz="1200" spc="1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kontakty,</a:t>
            </a:r>
            <a:r>
              <a:rPr sz="1200" spc="6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vymě</a:t>
            </a:r>
            <a:r>
              <a:rPr sz="1200" dirty="0">
                <a:solidFill>
                  <a:srgbClr val="404040"/>
                </a:solidFill>
                <a:latin typeface="NPUKLQ+Century Gothic"/>
                <a:cs typeface="NPUKLQ+Century Gothic"/>
              </a:rPr>
              <a:t>nily</a:t>
            </a:r>
            <a:r>
              <a:rPr sz="1200" spc="-44" dirty="0">
                <a:solidFill>
                  <a:srgbClr val="404040"/>
                </a:solidFill>
                <a:latin typeface="NPUKLQ+Century Gothic"/>
                <a:cs typeface="NPUKLQ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NPUKLQ+Century Gothic"/>
                <a:cs typeface="NPUKLQ+Century Gothic"/>
              </a:rPr>
              <a:t>jsme</a:t>
            </a:r>
          </a:p>
          <a:p>
            <a:pPr marL="0" marR="0">
              <a:lnSpc>
                <a:spcPts val="1429"/>
              </a:lnSpc>
              <a:spcBef>
                <a:spcPts val="62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si zkušenosti</a:t>
            </a:r>
            <a:r>
              <a:rPr sz="1200" spc="45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se švédskými</a:t>
            </a:r>
            <a:r>
              <a:rPr sz="1200" spc="-33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pedagogy</a:t>
            </a:r>
            <a:r>
              <a:rPr sz="1200" spc="17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asistenty,</a:t>
            </a:r>
            <a:r>
              <a:rPr sz="1200" spc="7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učitelkami</a:t>
            </a:r>
            <a:r>
              <a:rPr sz="1200" spc="-2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i kolegyněmi</a:t>
            </a:r>
            <a:r>
              <a:rPr sz="1200" spc="-3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 pražských</a:t>
            </a:r>
            <a:r>
              <a:rPr sz="1200" spc="2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školek,</a:t>
            </a:r>
            <a:r>
              <a:rPr sz="1200" spc="-3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domluvily</a:t>
            </a:r>
            <a:r>
              <a:rPr sz="1200" spc="-3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si možnou</a:t>
            </a:r>
            <a:r>
              <a:rPr sz="1200" spc="1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další</a:t>
            </a:r>
            <a:r>
              <a:rPr sz="1200" spc="37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spolupráci,</a:t>
            </a:r>
            <a:r>
              <a:rPr sz="1200" spc="-1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předaly</a:t>
            </a:r>
          </a:p>
          <a:p>
            <a:pPr marL="0" marR="0">
              <a:lnSpc>
                <a:spcPts val="1429"/>
              </a:lnSpc>
              <a:spcBef>
                <a:spcPts val="1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jsme</a:t>
            </a:r>
            <a:r>
              <a:rPr sz="1200" spc="-1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si zkušenosti</a:t>
            </a:r>
            <a:r>
              <a:rPr sz="1200" spc="3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 naší</a:t>
            </a:r>
            <a:r>
              <a:rPr sz="1200" spc="1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práce na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kmenových školkách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2149" y="4251524"/>
            <a:ext cx="203001" cy="529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NPUKLQ+Century Gothic"/>
                <a:cs typeface="NPUKLQ+Century Gothic"/>
              </a:rPr>
              <a:t>-</a:t>
            </a:r>
          </a:p>
          <a:p>
            <a:pPr marL="0" marR="0">
              <a:lnSpc>
                <a:spcPts val="1429"/>
              </a:lnSpc>
              <a:spcBef>
                <a:spcPts val="1056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NPUKLQ+Century Gothic"/>
                <a:cs typeface="NPUKLQ+Century Gothic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35049" y="4251524"/>
            <a:ext cx="9457574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rozšířily</a:t>
            </a:r>
            <a:r>
              <a:rPr sz="1200" spc="-4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jsme</a:t>
            </a:r>
            <a:r>
              <a:rPr sz="1200" spc="-1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si základní pravidla</a:t>
            </a:r>
            <a:r>
              <a:rPr sz="1200" spc="-1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pro práci s dětmi s OMJ</a:t>
            </a:r>
            <a:r>
              <a:rPr sz="1200" spc="-2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jak</a:t>
            </a:r>
            <a:r>
              <a:rPr sz="1200" spc="2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podporovat</a:t>
            </a:r>
            <a:r>
              <a:rPr sz="1200" spc="3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identitu</a:t>
            </a:r>
            <a:r>
              <a:rPr sz="1200" spc="5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prostřednictvím</a:t>
            </a:r>
            <a:r>
              <a:rPr sz="1200" spc="3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projektů</a:t>
            </a:r>
            <a:r>
              <a:rPr sz="1200" spc="46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zapojovat</a:t>
            </a:r>
            <a:r>
              <a:rPr sz="1200" spc="55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spc="10" dirty="0">
                <a:solidFill>
                  <a:srgbClr val="404040"/>
                </a:solidFill>
                <a:latin typeface="VMAIIG+Century Gothic"/>
                <a:cs typeface="VMAIIG+Century Gothic"/>
              </a:rPr>
              <a:t>rodič</a:t>
            </a:r>
            <a:r>
              <a:rPr sz="1200" dirty="0">
                <a:solidFill>
                  <a:srgbClr val="404040"/>
                </a:solidFill>
                <a:latin typeface="NPUKLQ+Century Gothic"/>
                <a:cs typeface="NPUKLQ+Century Gothic"/>
              </a:rPr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35049" y="4560896"/>
            <a:ext cx="10279814" cy="76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získaly</a:t>
            </a:r>
            <a:r>
              <a:rPr sz="1200" spc="-45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jsme</a:t>
            </a:r>
            <a:r>
              <a:rPr sz="1200" spc="-1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jiný pohled</a:t>
            </a:r>
            <a:r>
              <a:rPr sz="1200" spc="-1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na</a:t>
            </a:r>
            <a:r>
              <a:rPr sz="1200" spc="2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Švédsko 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především</a:t>
            </a:r>
            <a:r>
              <a:rPr sz="1200" spc="-3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na</a:t>
            </a:r>
            <a:r>
              <a:rPr sz="1200" spc="23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jeho</a:t>
            </a:r>
            <a:r>
              <a:rPr sz="1200" spc="1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školství, </a:t>
            </a:r>
            <a:r>
              <a:rPr sz="1200" dirty="0">
                <a:solidFill>
                  <a:srgbClr val="404040"/>
                </a:solidFill>
                <a:latin typeface="NPUKLQ+Century Gothic"/>
                <a:cs typeface="NPUKLQ+Century Gothic"/>
              </a:rPr>
              <a:t>na</a:t>
            </a:r>
            <a:r>
              <a:rPr sz="1200" spc="23" dirty="0">
                <a:solidFill>
                  <a:srgbClr val="404040"/>
                </a:solidFill>
                <a:latin typeface="NPUKLQ+Century Gothic"/>
                <a:cs typeface="NPUKLQ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NPUKLQ+Century Gothic"/>
                <a:cs typeface="NPUKLQ+Century Gothic"/>
              </a:rPr>
              <a:t>jejich</a:t>
            </a:r>
            <a:r>
              <a:rPr sz="1200" spc="16" dirty="0">
                <a:solidFill>
                  <a:srgbClr val="404040"/>
                </a:solidFill>
                <a:latin typeface="NPUKLQ+Century Gothic"/>
                <a:cs typeface="NPUKLQ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NPUKLQ+Century Gothic"/>
                <a:cs typeface="NPUKLQ+Century Gothic"/>
              </a:rPr>
              <a:t>kulturu, mnoho</a:t>
            </a:r>
            <a:r>
              <a:rPr sz="1200" spc="16" dirty="0">
                <a:solidFill>
                  <a:srgbClr val="404040"/>
                </a:solidFill>
                <a:latin typeface="NPUKLQ+Century Gothic"/>
                <a:cs typeface="NPUKLQ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pozitivních,</a:t>
            </a:r>
            <a:r>
              <a:rPr sz="1200" spc="3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ale</a:t>
            </a:r>
            <a:r>
              <a:rPr sz="1200" spc="-3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i negativních</a:t>
            </a:r>
            <a:r>
              <a:rPr sz="1200" spc="2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zkušeností</a:t>
            </a:r>
            <a:r>
              <a:rPr sz="1200" spc="26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</a:t>
            </a:r>
            <a:r>
              <a:rPr sz="1200" spc="1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zážitků,</a:t>
            </a:r>
          </a:p>
          <a:p>
            <a:pPr marL="0" marR="0">
              <a:lnSpc>
                <a:spcPts val="1429"/>
              </a:lnSpc>
              <a:spcBef>
                <a:spcPts val="6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možnost</a:t>
            </a:r>
            <a:r>
              <a:rPr sz="1200" spc="1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porovnání</a:t>
            </a:r>
            <a:r>
              <a:rPr sz="1200" spc="4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( musím</a:t>
            </a:r>
            <a:r>
              <a:rPr sz="1200" spc="-3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zmínit</a:t>
            </a:r>
            <a:r>
              <a:rPr sz="1200" spc="-2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i obdiv a</a:t>
            </a:r>
            <a:r>
              <a:rPr sz="1200" spc="1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respekt</a:t>
            </a:r>
            <a:r>
              <a:rPr sz="1200" spc="-1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 práce 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nasazení</a:t>
            </a:r>
            <a:r>
              <a:rPr sz="1200" spc="55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celého</a:t>
            </a:r>
            <a:r>
              <a:rPr sz="1200" spc="-3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personálu</a:t>
            </a:r>
            <a:r>
              <a:rPr sz="1200" spc="-1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spc="-11" dirty="0">
                <a:solidFill>
                  <a:srgbClr val="404040"/>
                </a:solidFill>
                <a:latin typeface="VMAIIG+Century Gothic"/>
                <a:cs typeface="VMAIIG+Century Gothic"/>
              </a:rPr>
              <a:t>),</a:t>
            </a:r>
            <a:r>
              <a:rPr sz="1200" spc="2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dozvěděly</a:t>
            </a:r>
            <a:r>
              <a:rPr sz="1200" spc="-2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jsme</a:t>
            </a:r>
            <a:r>
              <a:rPr sz="1200" spc="-1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se mnohé o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švédské</a:t>
            </a:r>
          </a:p>
          <a:p>
            <a:pPr marL="0" marR="0">
              <a:lnSpc>
                <a:spcPts val="1429"/>
              </a:lnSpc>
              <a:spcBef>
                <a:spcPts val="1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společnosti 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jejich</a:t>
            </a:r>
            <a:r>
              <a:rPr sz="1200" spc="16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přístupu</a:t>
            </a:r>
            <a:r>
              <a:rPr sz="1200" spc="-1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k životu</a:t>
            </a:r>
            <a:r>
              <a:rPr sz="1200" spc="6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 životnímu</a:t>
            </a:r>
            <a:r>
              <a:rPr sz="1200" spc="17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prostředí, vyzkoušely</a:t>
            </a:r>
            <a:r>
              <a:rPr sz="1200" spc="-2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jsme</a:t>
            </a:r>
            <a:r>
              <a:rPr sz="1200" spc="-1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si některé</a:t>
            </a:r>
            <a:r>
              <a:rPr sz="1200" spc="3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metody 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práci</a:t>
            </a:r>
            <a:r>
              <a:rPr sz="1200" spc="16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pedagogů,</a:t>
            </a:r>
            <a:r>
              <a:rPr sz="1200" spc="1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pocítily</a:t>
            </a:r>
            <a:r>
              <a:rPr sz="1200" spc="-3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spc="21" dirty="0">
                <a:solidFill>
                  <a:srgbClr val="404040"/>
                </a:solidFill>
                <a:latin typeface="VMAIIG+Century Gothic"/>
                <a:cs typeface="VMAIIG+Century Gothic"/>
              </a:rPr>
              <a:t>js</a:t>
            </a:r>
            <a:r>
              <a:rPr sz="1200" spc="13" dirty="0">
                <a:solidFill>
                  <a:srgbClr val="404040"/>
                </a:solidFill>
                <a:latin typeface="NPUKLQ+Century Gothic"/>
                <a:cs typeface="NPUKLQ+Century Gothic"/>
              </a:rPr>
              <a:t>me</a:t>
            </a:r>
            <a:r>
              <a:rPr sz="1200" spc="-20" dirty="0">
                <a:solidFill>
                  <a:srgbClr val="404040"/>
                </a:solidFill>
                <a:latin typeface="NPUKLQ+Century Gothic"/>
                <a:cs typeface="NPUKLQ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jak</a:t>
            </a:r>
            <a:r>
              <a:rPr sz="1200" spc="16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se dítě</a:t>
            </a:r>
          </a:p>
          <a:p>
            <a:pPr marL="0" marR="0">
              <a:lnSpc>
                <a:spcPts val="1432"/>
              </a:lnSpc>
              <a:spcBef>
                <a:spcPts val="57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cítí,</a:t>
            </a:r>
            <a:r>
              <a:rPr sz="1200" spc="-2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co vnímá,</a:t>
            </a:r>
            <a:r>
              <a:rPr sz="1200" spc="-2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jak</a:t>
            </a:r>
            <a:r>
              <a:rPr sz="1200" spc="27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působí na dítě okolí,</a:t>
            </a:r>
            <a:r>
              <a:rPr sz="1200" spc="-36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jak</a:t>
            </a:r>
            <a:r>
              <a:rPr sz="1200" spc="27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se cítí v prostředí, v kolektivu jinak</a:t>
            </a:r>
            <a:r>
              <a:rPr sz="1200" spc="26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mluvících</a:t>
            </a:r>
            <a:r>
              <a:rPr sz="1200" spc="-2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dětí</a:t>
            </a:r>
            <a:r>
              <a:rPr sz="1200" spc="2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i dospělých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2149" y="5419162"/>
            <a:ext cx="203001" cy="21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A53010"/>
                </a:solidFill>
                <a:latin typeface="NPUKLQ+Century Gothic"/>
                <a:cs typeface="NPUKLQ+Century Gothic"/>
              </a:rPr>
              <a:t>-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35049" y="5419162"/>
            <a:ext cx="10302218" cy="58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2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NPUKLQ+Century Gothic"/>
                <a:cs typeface="NPUKLQ+Century Gothic"/>
              </a:rPr>
              <a:t>z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ajímavé</a:t>
            </a:r>
            <a:r>
              <a:rPr sz="1200" spc="-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bylo</a:t>
            </a:r>
            <a:r>
              <a:rPr sz="1200" spc="-1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i 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malé</a:t>
            </a:r>
            <a:r>
              <a:rPr sz="1200" spc="-43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množství</a:t>
            </a:r>
            <a:r>
              <a:rPr sz="1200" spc="26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hraček</a:t>
            </a:r>
            <a:r>
              <a:rPr sz="1200" spc="15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na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třídách</a:t>
            </a:r>
            <a:r>
              <a:rPr sz="1200" spc="1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naopak</a:t>
            </a:r>
            <a:r>
              <a:rPr sz="1200" spc="3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využívání přírodních</a:t>
            </a:r>
            <a:r>
              <a:rPr sz="1200" spc="-24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materiálů, přírodnin</a:t>
            </a:r>
            <a:r>
              <a:rPr sz="1200" spc="-1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při práci s dětmi 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k </a:t>
            </a:r>
            <a:r>
              <a:rPr sz="1200" spc="10" dirty="0">
                <a:solidFill>
                  <a:srgbClr val="404040"/>
                </a:solidFill>
                <a:latin typeface="VMAIIG+Century Gothic"/>
                <a:cs typeface="VMAIIG+Century Gothic"/>
              </a:rPr>
              <a:t>zamyš</a:t>
            </a:r>
            <a:r>
              <a:rPr sz="1200" dirty="0">
                <a:solidFill>
                  <a:srgbClr val="404040"/>
                </a:solidFill>
                <a:latin typeface="NPUKLQ+Century Gothic"/>
                <a:cs typeface="NPUKLQ+Century Gothic"/>
              </a:rPr>
              <a:t>len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í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je</a:t>
            </a:r>
            <a:r>
              <a:rPr sz="1200" spc="-2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jak</a:t>
            </a:r>
          </a:p>
          <a:p>
            <a:pPr marL="0" marR="0">
              <a:lnSpc>
                <a:spcPts val="1429"/>
              </a:lnSpc>
              <a:spcBef>
                <a:spcPts val="60"/>
              </a:spcBef>
              <a:spcAft>
                <a:spcPts val="0"/>
              </a:spcAft>
            </a:pPr>
            <a:r>
              <a:rPr sz="1200" spc="-13" dirty="0">
                <a:solidFill>
                  <a:srgbClr val="404040"/>
                </a:solidFill>
                <a:latin typeface="VMAIIG+Century Gothic"/>
                <a:cs typeface="VMAIIG+Century Gothic"/>
              </a:rPr>
              <a:t>toto</a:t>
            </a:r>
            <a:r>
              <a:rPr sz="1200" spc="7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zanést</a:t>
            </a:r>
            <a:r>
              <a:rPr sz="1200" spc="3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do</a:t>
            </a:r>
            <a:r>
              <a:rPr sz="1200" spc="-1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naší</a:t>
            </a:r>
            <a:r>
              <a:rPr sz="1200" spc="17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činnosti</a:t>
            </a:r>
            <a:r>
              <a:rPr sz="1200" spc="4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 aktivit,</a:t>
            </a:r>
            <a:r>
              <a:rPr sz="1200" spc="58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zajímavá až</a:t>
            </a:r>
            <a:r>
              <a:rPr sz="1200" spc="13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překvapivá</a:t>
            </a:r>
            <a:r>
              <a:rPr sz="1200" spc="13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byla</a:t>
            </a:r>
            <a:r>
              <a:rPr sz="1200" spc="-16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i velká</a:t>
            </a:r>
            <a:r>
              <a:rPr sz="1200" spc="-3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členitost prostorů</a:t>
            </a:r>
            <a:r>
              <a:rPr sz="1200" spc="45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volnost dětí</a:t>
            </a:r>
            <a:r>
              <a:rPr sz="1200" spc="2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spc="-12" dirty="0">
                <a:solidFill>
                  <a:srgbClr val="404040"/>
                </a:solidFill>
                <a:latin typeface="VMAIIG+Century Gothic"/>
                <a:cs typeface="VMAIIG+Century Gothic"/>
              </a:rPr>
              <a:t>toto</a:t>
            </a:r>
            <a:r>
              <a:rPr sz="1200" spc="69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vše využív</a:t>
            </a:r>
            <a:r>
              <a:rPr sz="1200" spc="-13" dirty="0">
                <a:solidFill>
                  <a:srgbClr val="404040"/>
                </a:solidFill>
                <a:latin typeface="NPUKLQ+Century Gothic"/>
                <a:cs typeface="NPUKLQ+Century Gothic"/>
              </a:rPr>
              <a:t>at,</a:t>
            </a:r>
            <a:r>
              <a:rPr sz="1200" spc="45" dirty="0">
                <a:solidFill>
                  <a:srgbClr val="404040"/>
                </a:solidFill>
                <a:latin typeface="NPUKLQ+Century Gothic"/>
                <a:cs typeface="NPUKLQ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vše probíhalo</a:t>
            </a:r>
            <a:r>
              <a:rPr sz="1200" spc="-3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v</a:t>
            </a:r>
          </a:p>
          <a:p>
            <a:pPr marL="0" marR="0">
              <a:lnSpc>
                <a:spcPts val="1429"/>
              </a:lnSpc>
              <a:spcBef>
                <a:spcPts val="10"/>
              </a:spcBef>
              <a:spcAft>
                <a:spcPts val="0"/>
              </a:spcAft>
            </a:pP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poklidné</a:t>
            </a:r>
            <a:r>
              <a:rPr sz="1200" spc="-2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tiché</a:t>
            </a:r>
            <a:r>
              <a:rPr sz="1200" spc="32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</a:t>
            </a:r>
            <a:r>
              <a:rPr sz="1200" spc="11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naprosto</a:t>
            </a:r>
            <a:r>
              <a:rPr sz="1200" spc="50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přirozené</a:t>
            </a:r>
            <a:r>
              <a:rPr sz="1200" spc="17" dirty="0">
                <a:solidFill>
                  <a:srgbClr val="404040"/>
                </a:solidFill>
                <a:latin typeface="VMAIIG+Century Gothic"/>
                <a:cs typeface="VMAIIG+Century Gothic"/>
              </a:rPr>
              <a:t> </a:t>
            </a:r>
            <a:r>
              <a:rPr sz="1200" dirty="0">
                <a:solidFill>
                  <a:srgbClr val="404040"/>
                </a:solidFill>
                <a:latin typeface="VMAIIG+Century Gothic"/>
                <a:cs typeface="VMAIIG+Century Gothic"/>
              </a:rPr>
              <a:t>atmosféře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9352" y="6650388"/>
            <a:ext cx="1194675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OAFBEV+Calibri"/>
                <a:cs typeface="OAFBEV+Calibri"/>
              </a:rPr>
              <a:t>Classification:</a:t>
            </a:r>
            <a:r>
              <a:rPr sz="1000" spc="-11" dirty="0">
                <a:solidFill>
                  <a:srgbClr val="000000"/>
                </a:solidFill>
                <a:latin typeface="OAFBEV+Calibri"/>
                <a:cs typeface="OAFBEV+Calibri"/>
              </a:rPr>
              <a:t> </a:t>
            </a:r>
            <a:r>
              <a:rPr sz="1000" dirty="0">
                <a:solidFill>
                  <a:srgbClr val="000000"/>
                </a:solidFill>
                <a:latin typeface="OAFBEV+Calibri"/>
                <a:cs typeface="OAFBEV+Calibri"/>
              </a:rPr>
              <a:t>Public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27"/>
            <a:ext cx="12204191" cy="6864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4" name="Obrázek 3" descr="Obsah obrázku text, Písmo, snímek obrazovky, řada/pruh&#10;&#10;Popis byl vytvořen automaticky">
            <a:extLst>
              <a:ext uri="{FF2B5EF4-FFF2-40B4-BE49-F238E27FC236}">
                <a16:creationId xmlns:a16="http://schemas.microsoft.com/office/drawing/2014/main" id="{9397B493-BAC3-478D-A9E1-35F6CE572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1" y="4227438"/>
            <a:ext cx="10683768" cy="24047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1095</Words>
  <Application>Microsoft Office PowerPoint</Application>
  <PresentationFormat>Vlastní</PresentationFormat>
  <Paragraphs>136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24" baseType="lpstr">
      <vt:lpstr>Times New Roman</vt:lpstr>
      <vt:lpstr>UNBRHT+Century Gothic Bold</vt:lpstr>
      <vt:lpstr>JLFKAD+Century Gothic Bold</vt:lpstr>
      <vt:lpstr>OAFBEV+Calibri</vt:lpstr>
      <vt:lpstr>RNJPFH+Century Gothic</vt:lpstr>
      <vt:lpstr>PSNIKE+Century Gothic</vt:lpstr>
      <vt:lpstr>Calibri</vt:lpstr>
      <vt:lpstr>APPLNV+Calibri</vt:lpstr>
      <vt:lpstr>EMGRQU+Calibri</vt:lpstr>
      <vt:lpstr>GKMACO+Century Gothic Bold</vt:lpstr>
      <vt:lpstr>UAECWH+Calibri</vt:lpstr>
      <vt:lpstr>PVEJDB+Century Gothic</vt:lpstr>
      <vt:lpstr>UBUQST+Century Gothic</vt:lpstr>
      <vt:lpstr>VMAIIG+Century Gothic</vt:lpstr>
      <vt:lpstr>AFBJRG+Century Gothic</vt:lpstr>
      <vt:lpstr>NPUKLQ+Century Gothic</vt:lpstr>
      <vt:lpstr>QRJLEQ+Century Gothic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Martina</cp:lastModifiedBy>
  <cp:revision>3</cp:revision>
  <dcterms:modified xsi:type="dcterms:W3CDTF">2023-05-15T19:15:39Z</dcterms:modified>
</cp:coreProperties>
</file>