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2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85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6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17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6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23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9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3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72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42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D22D-62CF-42DC-A5D6-CBD5E2552862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40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47B23BB-C809-4475-8370-BFC1E16A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981036"/>
            <a:ext cx="9698182" cy="2283691"/>
          </a:xfrm>
        </p:spPr>
        <p:txBody>
          <a:bodyPr>
            <a:normAutofit/>
          </a:bodyPr>
          <a:lstStyle/>
          <a:p>
            <a:r>
              <a:rPr lang="de-DE" sz="5400" dirty="0" err="1"/>
              <a:t>Zahrani</a:t>
            </a:r>
            <a:r>
              <a:rPr lang="cs-CZ" sz="5400" dirty="0"/>
              <a:t>č</a:t>
            </a:r>
            <a:r>
              <a:rPr lang="de-DE" sz="5400" dirty="0"/>
              <a:t>n</a:t>
            </a:r>
            <a:r>
              <a:rPr lang="cs-CZ" sz="5400" dirty="0"/>
              <a:t>í</a:t>
            </a:r>
            <a:r>
              <a:rPr lang="de-DE" sz="5400" dirty="0"/>
              <a:t> </a:t>
            </a:r>
            <a:r>
              <a:rPr lang="de-DE" sz="5400" dirty="0" err="1"/>
              <a:t>st</a:t>
            </a:r>
            <a:r>
              <a:rPr lang="cs-CZ" sz="5400" dirty="0" err="1"/>
              <a:t>áž</a:t>
            </a:r>
            <a:r>
              <a:rPr lang="de-DE" sz="5400" dirty="0"/>
              <a:t> </a:t>
            </a:r>
            <a:r>
              <a:rPr lang="cs-CZ" sz="5400" dirty="0"/>
              <a:t>– Faro Portugalsko</a:t>
            </a:r>
            <a:endParaRPr lang="de-DE" sz="5400" dirty="0"/>
          </a:p>
          <a:p>
            <a:r>
              <a:rPr lang="cs-CZ" sz="4000" dirty="0"/>
              <a:t>12</a:t>
            </a:r>
            <a:r>
              <a:rPr lang="de-DE" sz="4000" dirty="0"/>
              <a:t>.10.20</a:t>
            </a:r>
            <a:r>
              <a:rPr lang="cs-CZ" sz="4000" dirty="0"/>
              <a:t>21</a:t>
            </a:r>
            <a:r>
              <a:rPr lang="de-DE" sz="4000" dirty="0"/>
              <a:t>-</a:t>
            </a:r>
            <a:r>
              <a:rPr lang="cs-CZ" sz="4000" dirty="0"/>
              <a:t>16</a:t>
            </a:r>
            <a:r>
              <a:rPr lang="de-DE" sz="4000" dirty="0"/>
              <a:t>.10.20</a:t>
            </a:r>
            <a:r>
              <a:rPr lang="cs-CZ" sz="4000" dirty="0"/>
              <a:t>21</a:t>
            </a:r>
            <a:endParaRPr lang="de-DE" sz="4000" dirty="0"/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xmlns="" id="{D7433447-34D2-4B18-B2C3-4EB5EE85B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619122"/>
            <a:ext cx="4945073" cy="1412878"/>
          </a:xfrm>
          <a:prstGeom prst="rect">
            <a:avLst/>
          </a:prstGeom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xmlns="" id="{F35A7BC3-9CBC-4ED6-9A1C-D6AD2B589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26" y="619122"/>
            <a:ext cx="1211566" cy="1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A4041C6D-79E9-45A0-B43B-70ADE1D33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r="8246"/>
          <a:stretch/>
        </p:blipFill>
        <p:spPr bwMode="auto">
          <a:xfrm>
            <a:off x="1" y="10"/>
            <a:ext cx="4003040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8010DCBC-36E8-4259-8EC8-A80EA6D4F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0" r="-3" b="7338"/>
          <a:stretch/>
        </p:blipFill>
        <p:spPr bwMode="auto">
          <a:xfrm>
            <a:off x="4093465" y="10"/>
            <a:ext cx="4003040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3522A4C-36D2-44B2-9ACD-2156CD20B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 r="-2" b="-2"/>
          <a:stretch/>
        </p:blipFill>
        <p:spPr bwMode="auto">
          <a:xfrm>
            <a:off x="8186928" y="10"/>
            <a:ext cx="4005072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10424F3-3052-4F58-B387-D03BEFF1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4535424"/>
            <a:ext cx="9087993" cy="2055876"/>
          </a:xfrm>
        </p:spPr>
        <p:txBody>
          <a:bodyPr>
            <a:normAutofit/>
          </a:bodyPr>
          <a:lstStyle/>
          <a:p>
            <a:r>
              <a:rPr lang="cs-CZ" sz="1800" dirty="0"/>
              <a:t>Vzdělávání dětí v Portugalsku může začít již ve 3 měsících a dělí se do tří stupňů – předškolní, základní a střední. Tyto stupně jsou povinné pro všechny děti. V případě, že děti nepokračují na střední školu mají možnost si vybrat učební obor.</a:t>
            </a:r>
          </a:p>
          <a:p>
            <a:r>
              <a:rPr lang="cs-CZ" sz="1800" dirty="0"/>
              <a:t>Školy se dělí na státní, polostátní a soukromé.</a:t>
            </a:r>
          </a:p>
          <a:p>
            <a:r>
              <a:rPr lang="cs-CZ" sz="1800" dirty="0"/>
              <a:t>Poslední ročníky předškolního vzdělávání jsou zaměřeny na intenzivnější přípravu na školu – psaní, znalost písmen, matematika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xmlns="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xmlns="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295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76">
            <a:extLst>
              <a:ext uri="{FF2B5EF4-FFF2-40B4-BE49-F238E27FC236}">
                <a16:creationId xmlns:a16="http://schemas.microsoft.com/office/drawing/2014/main" xmlns="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E3715BC-B5D9-4AF9-AD6A-4FB5E4117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190" b="2"/>
          <a:stretch/>
        </p:blipFill>
        <p:spPr bwMode="auto">
          <a:xfrm>
            <a:off x="2" y="10"/>
            <a:ext cx="2978497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A3B29D2-6740-4932-9F2C-988904878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127" b="-3"/>
          <a:stretch/>
        </p:blipFill>
        <p:spPr bwMode="auto">
          <a:xfrm>
            <a:off x="3062764" y="10"/>
            <a:ext cx="299008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4E30BE2-33A0-4385-963F-46F23078E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-3" b="-3"/>
          <a:stretch/>
        </p:blipFill>
        <p:spPr bwMode="auto">
          <a:xfrm>
            <a:off x="6137117" y="10"/>
            <a:ext cx="299008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95285DC-3426-43F9-9780-F03F07509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r="9561" b="-3"/>
          <a:stretch/>
        </p:blipFill>
        <p:spPr bwMode="auto">
          <a:xfrm>
            <a:off x="9211472" y="10"/>
            <a:ext cx="298052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3A62F62-39AB-4B84-B8E1-DA065251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4314825"/>
            <a:ext cx="9074347" cy="2409825"/>
          </a:xfrm>
        </p:spPr>
        <p:txBody>
          <a:bodyPr>
            <a:noAutofit/>
          </a:bodyPr>
          <a:lstStyle/>
          <a:p>
            <a:r>
              <a:rPr lang="cs-CZ" sz="1800" b="1" dirty="0" err="1"/>
              <a:t>Jardim</a:t>
            </a:r>
            <a:r>
              <a:rPr lang="cs-CZ" sz="1800" b="1" dirty="0"/>
              <a:t> – </a:t>
            </a:r>
            <a:r>
              <a:rPr lang="cs-CZ" sz="1800" b="1" dirty="0" err="1"/>
              <a:t>Escola</a:t>
            </a:r>
            <a:r>
              <a:rPr lang="cs-CZ" sz="1800" b="1" dirty="0"/>
              <a:t> </a:t>
            </a:r>
            <a:r>
              <a:rPr lang="cs-CZ" sz="1800" b="1" dirty="0" err="1"/>
              <a:t>Joao</a:t>
            </a:r>
            <a:r>
              <a:rPr lang="cs-CZ" sz="1800" b="1" dirty="0"/>
              <a:t> de Deus </a:t>
            </a:r>
            <a:r>
              <a:rPr lang="cs-CZ" sz="1800" dirty="0"/>
              <a:t>je polosoukromá základní a mateřská škola. Nachází se v centu města Faro. Školu navštěvují děti ze všech sociálních vrstev bez rozdílu národnosti. </a:t>
            </a:r>
          </a:p>
          <a:p>
            <a:r>
              <a:rPr lang="cs-CZ" sz="1800" dirty="0"/>
              <a:t>Děti s OMJ jsou začleňovány do kolektivu nenásilnou formou. Jejich vzdělávání probíhá dle dosažené úrovně jazyka – mají možnost individuálního vzdělávání s externím učitelem do dosažení požadované úrovně znalosti jazyka.</a:t>
            </a:r>
          </a:p>
          <a:p>
            <a:r>
              <a:rPr lang="cs-CZ" sz="1800" dirty="0"/>
              <a:t>Ve většině tříd je přítomen i asistent, který pomáhá dětem s OMJ.</a:t>
            </a:r>
          </a:p>
          <a:p>
            <a:r>
              <a:rPr lang="cs-CZ" sz="1800" dirty="0"/>
              <a:t>Předškolní vzdělávání dětí s OMJ probíhá formou obrázků, piktogramů a individuální práce dle potřeb dětí.</a:t>
            </a:r>
            <a:endParaRPr lang="de-DE" sz="1800" dirty="0"/>
          </a:p>
        </p:txBody>
      </p:sp>
      <p:grpSp>
        <p:nvGrpSpPr>
          <p:cNvPr id="1037" name="Group 78">
            <a:extLst>
              <a:ext uri="{FF2B5EF4-FFF2-40B4-BE49-F238E27FC236}">
                <a16:creationId xmlns:a16="http://schemas.microsoft.com/office/drawing/2014/main" xmlns="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xmlns="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xmlns="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65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xmlns="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xmlns="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B91445-568D-44F2-9618-231F1BB5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" y="1914525"/>
            <a:ext cx="3969606" cy="4424825"/>
          </a:xfrm>
        </p:spPr>
        <p:txBody>
          <a:bodyPr anchor="t">
            <a:normAutofit/>
          </a:bodyPr>
          <a:lstStyle/>
          <a:p>
            <a:r>
              <a:rPr lang="cs-CZ" sz="1800" b="1" dirty="0" err="1"/>
              <a:t>Colégio</a:t>
            </a:r>
            <a:r>
              <a:rPr lang="cs-CZ" sz="1800" b="1" dirty="0"/>
              <a:t> </a:t>
            </a:r>
            <a:r>
              <a:rPr lang="cs-CZ" sz="1800" b="1" dirty="0" err="1"/>
              <a:t>Bernadette</a:t>
            </a:r>
            <a:r>
              <a:rPr lang="cs-CZ" sz="1800" b="1" dirty="0"/>
              <a:t> </a:t>
            </a:r>
            <a:r>
              <a:rPr lang="cs-CZ" sz="1800" b="1" dirty="0" err="1"/>
              <a:t>Romeira</a:t>
            </a:r>
            <a:r>
              <a:rPr lang="cs-CZ" sz="1800" b="1" dirty="0"/>
              <a:t> </a:t>
            </a:r>
            <a:r>
              <a:rPr lang="cs-CZ" sz="1800" dirty="0"/>
              <a:t>je soukromá škola se všemi třemi stupni vzdělávání. Věkové rozpětí dětí je tři měsíce až osmnáct let. Školné se platí ve výši 500 – 600 euro.</a:t>
            </a:r>
          </a:p>
          <a:p>
            <a:r>
              <a:rPr lang="cs-CZ" sz="1800" dirty="0"/>
              <a:t>V každé třidě jsou zastoupeny děti s OMJ. V předškolních třídách se jazyk vyučuje nenásilnou formou, začleněním mezi ostatní děti a individuálně s učitelem, asistentem, případně externím učitelem jazyka. Pro děti s OMJ jsou vytvořeny podmínky k rozvoji řeči – dostatek pomůcek, obrázků, práce s piktogramy.</a:t>
            </a:r>
          </a:p>
          <a:p>
            <a:endParaRPr lang="cs-CZ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2B8B891-4D10-46F5-8754-F899C8662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6782"/>
          <a:stretch/>
        </p:blipFill>
        <p:spPr bwMode="auto">
          <a:xfrm>
            <a:off x="4601056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9B880E8A-9B83-4F39-B9A5-298A763F7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r="1459" b="4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F37D236E-619F-4A8A-96C5-51276AF2B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10282" b="4"/>
          <a:stretch/>
        </p:blipFill>
        <p:spPr bwMode="auto">
          <a:xfrm>
            <a:off x="4601056" y="3474722"/>
            <a:ext cx="3749040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DB26B17-03A2-4281-8BC7-CF059C907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10473" b="4"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xmlns="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xmlns="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3A89649-A522-4F88-8EDF-B81ECB2E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21" y="4091427"/>
            <a:ext cx="3133400" cy="2247924"/>
          </a:xfrm>
        </p:spPr>
        <p:txBody>
          <a:bodyPr anchor="t">
            <a:normAutofit/>
          </a:bodyPr>
          <a:lstStyle/>
          <a:p>
            <a:r>
              <a:rPr lang="cs-CZ" sz="2000"/>
              <a:t>Ze stáže v Portugalsku jsme si přivezli spoustu nových nápadů pro práci s dětmi s OMJ – nové hry, výtvarné nápady, vzdělávací činnosti.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A8E17A79-D3C2-45B0-AF93-561D9827C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1" r="2" b="23231"/>
          <a:stretch/>
        </p:blipFill>
        <p:spPr bwMode="auto">
          <a:xfrm>
            <a:off x="4636963" y="10"/>
            <a:ext cx="755503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64B4C43-9492-4ADD-B4A9-2FA119D7F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r="-2" b="29549"/>
          <a:stretch/>
        </p:blipFill>
        <p:spPr bwMode="auto">
          <a:xfrm>
            <a:off x="4639056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6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xmlns="" id="{E4CEFF01-94BB-47F4-85AE-B960FA6E6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41" y="1675341"/>
            <a:ext cx="2452971" cy="2420410"/>
          </a:xfrm>
          <a:prstGeom prst="rect">
            <a:avLst/>
          </a:prstGeom>
        </p:spPr>
      </p:pic>
      <p:pic>
        <p:nvPicPr>
          <p:cNvPr id="6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xmlns="" id="{96B6147A-6938-46A7-8232-CEA477FC2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1" y="3132304"/>
            <a:ext cx="5096955" cy="14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11289</TotalTime>
  <Words>297</Words>
  <Application>Microsoft Office PowerPoint</Application>
  <PresentationFormat>Vlastní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Huppertová</dc:creator>
  <cp:lastModifiedBy>skolka</cp:lastModifiedBy>
  <cp:revision>14</cp:revision>
  <dcterms:created xsi:type="dcterms:W3CDTF">2019-10-29T14:23:29Z</dcterms:created>
  <dcterms:modified xsi:type="dcterms:W3CDTF">2022-04-21T09:15:30Z</dcterms:modified>
</cp:coreProperties>
</file>