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06B0E-6686-43B4-AD6C-7B119F00B968}" v="2" dt="2023-04-12T17:44:25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" userId="b6771a154c1b29a4" providerId="LiveId" clId="{7DF06B0E-6686-43B4-AD6C-7B119F00B968}"/>
    <pc:docChg chg="custSel modSld">
      <pc:chgData name="Martina" userId="b6771a154c1b29a4" providerId="LiveId" clId="{7DF06B0E-6686-43B4-AD6C-7B119F00B968}" dt="2023-04-12T17:44:32.957" v="20" actId="1076"/>
      <pc:docMkLst>
        <pc:docMk/>
      </pc:docMkLst>
      <pc:sldChg chg="addSp delSp modSp mod">
        <pc:chgData name="Martina" userId="b6771a154c1b29a4" providerId="LiveId" clId="{7DF06B0E-6686-43B4-AD6C-7B119F00B968}" dt="2023-04-12T17:44:10.507" v="12" actId="1076"/>
        <pc:sldMkLst>
          <pc:docMk/>
          <pc:sldMk cId="0" sldId="256"/>
        </pc:sldMkLst>
        <pc:picChg chg="del mod">
          <ac:chgData name="Martina" userId="b6771a154c1b29a4" providerId="LiveId" clId="{7DF06B0E-6686-43B4-AD6C-7B119F00B968}" dt="2023-04-12T17:43:37.083" v="2" actId="478"/>
          <ac:picMkLst>
            <pc:docMk/>
            <pc:sldMk cId="0" sldId="256"/>
            <ac:picMk id="4" creationId="{00000000-0000-0000-0000-000000000000}"/>
          </ac:picMkLst>
        </pc:picChg>
        <pc:picChg chg="del">
          <ac:chgData name="Martina" userId="b6771a154c1b29a4" providerId="LiveId" clId="{7DF06B0E-6686-43B4-AD6C-7B119F00B968}" dt="2023-04-12T17:43:35.453" v="0" actId="478"/>
          <ac:picMkLst>
            <pc:docMk/>
            <pc:sldMk cId="0" sldId="256"/>
            <ac:picMk id="5" creationId="{00000000-0000-0000-0000-000000000000}"/>
          </ac:picMkLst>
        </pc:picChg>
        <pc:picChg chg="add mod">
          <ac:chgData name="Martina" userId="b6771a154c1b29a4" providerId="LiveId" clId="{7DF06B0E-6686-43B4-AD6C-7B119F00B968}" dt="2023-04-12T17:44:10.507" v="12" actId="1076"/>
          <ac:picMkLst>
            <pc:docMk/>
            <pc:sldMk cId="0" sldId="256"/>
            <ac:picMk id="7" creationId="{D419C5FB-8FE4-03CD-3011-610EAAA42341}"/>
          </ac:picMkLst>
        </pc:picChg>
      </pc:sldChg>
      <pc:sldChg chg="addSp delSp modSp mod">
        <pc:chgData name="Martina" userId="b6771a154c1b29a4" providerId="LiveId" clId="{7DF06B0E-6686-43B4-AD6C-7B119F00B968}" dt="2023-04-12T17:44:32.957" v="20" actId="1076"/>
        <pc:sldMkLst>
          <pc:docMk/>
          <pc:sldMk cId="0" sldId="260"/>
        </pc:sldMkLst>
        <pc:picChg chg="del mod">
          <ac:chgData name="Martina" userId="b6771a154c1b29a4" providerId="LiveId" clId="{7DF06B0E-6686-43B4-AD6C-7B119F00B968}" dt="2023-04-12T17:44:22.378" v="14" actId="478"/>
          <ac:picMkLst>
            <pc:docMk/>
            <pc:sldMk cId="0" sldId="260"/>
            <ac:picMk id="4" creationId="{00000000-0000-0000-0000-000000000000}"/>
          </ac:picMkLst>
        </pc:picChg>
        <pc:picChg chg="del">
          <ac:chgData name="Martina" userId="b6771a154c1b29a4" providerId="LiveId" clId="{7DF06B0E-6686-43B4-AD6C-7B119F00B968}" dt="2023-04-12T17:44:23.768" v="15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Martina" userId="b6771a154c1b29a4" providerId="LiveId" clId="{7DF06B0E-6686-43B4-AD6C-7B119F00B968}" dt="2023-04-12T17:44:32.957" v="20" actId="1076"/>
          <ac:picMkLst>
            <pc:docMk/>
            <pc:sldMk cId="0" sldId="260"/>
            <ac:picMk id="8" creationId="{37BCF3DA-C575-7829-A7B9-33B207941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ratenmetpim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6864" cy="28083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Stáž pedagogických pracovníků v Holandsku - </a:t>
            </a:r>
            <a:r>
              <a:rPr lang="cs-CZ" dirty="0" err="1"/>
              <a:t>Zwolle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496944" cy="27363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29.11. – 2.12.2022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Svitáková</a:t>
            </a:r>
            <a:r>
              <a:rPr lang="cs-CZ" sz="2000" dirty="0">
                <a:solidFill>
                  <a:schemeClr val="tx1"/>
                </a:solidFill>
              </a:rPr>
              <a:t> Dagmar, </a:t>
            </a:r>
            <a:r>
              <a:rPr lang="cs-CZ" sz="2000" dirty="0" err="1">
                <a:solidFill>
                  <a:schemeClr val="tx1"/>
                </a:solidFill>
              </a:rPr>
              <a:t>Dymáková</a:t>
            </a:r>
            <a:r>
              <a:rPr lang="cs-CZ" sz="2000" dirty="0">
                <a:solidFill>
                  <a:schemeClr val="tx1"/>
                </a:solidFill>
              </a:rPr>
              <a:t> Dominika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419C5FB-8FE4-03CD-3011-610EAAA42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87280"/>
            <a:ext cx="5619119" cy="1264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Vzdělávání v Holandsku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Základní škola od 4 – 12 let, první dva roky jsou brány jako předškolní vzdělávání a povinné je od 5 let </a:t>
            </a:r>
          </a:p>
          <a:p>
            <a:r>
              <a:rPr lang="cs-CZ" sz="2400" dirty="0"/>
              <a:t>Důraz je kladen na hru a učení se sami od sebe, není zde kladen důraz na výkon </a:t>
            </a:r>
          </a:p>
          <a:p>
            <a:r>
              <a:rPr lang="cs-CZ" sz="2400" dirty="0"/>
              <a:t>Nemají testy ani domácí úkoly</a:t>
            </a:r>
          </a:p>
          <a:p>
            <a:r>
              <a:rPr lang="cs-CZ" sz="2400" dirty="0"/>
              <a:t>Integrace žáků s OMJ probíhá nenásilnou a přirozenou formou </a:t>
            </a:r>
          </a:p>
        </p:txBody>
      </p:sp>
      <p:pic>
        <p:nvPicPr>
          <p:cNvPr id="4" name="Obrázek 3" descr="IMG_20221129_083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36262" y="4757766"/>
            <a:ext cx="2400267" cy="1800200"/>
          </a:xfrm>
          <a:prstGeom prst="rect">
            <a:avLst/>
          </a:prstGeom>
        </p:spPr>
      </p:pic>
      <p:pic>
        <p:nvPicPr>
          <p:cNvPr id="5" name="Obrázek 4" descr="CZ_RO_B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3564107" cy="1018538"/>
          </a:xfrm>
          <a:prstGeom prst="rect">
            <a:avLst/>
          </a:prstGeom>
        </p:spPr>
      </p:pic>
      <p:pic>
        <p:nvPicPr>
          <p:cNvPr id="6" name="Obrázek 5" descr="logo-prah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877272"/>
            <a:ext cx="63246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/>
              <a:t>Ridder</a:t>
            </a:r>
            <a:r>
              <a:rPr lang="cs-CZ" dirty="0"/>
              <a:t> </a:t>
            </a:r>
            <a:r>
              <a:rPr lang="cs-CZ" dirty="0" err="1"/>
              <a:t>Jorisscholl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endParaRPr lang="cs-CZ" sz="2800" dirty="0"/>
          </a:p>
          <a:p>
            <a:r>
              <a:rPr lang="cs-CZ" sz="2800" dirty="0"/>
              <a:t>učitelský rituál </a:t>
            </a:r>
          </a:p>
          <a:p>
            <a:r>
              <a:rPr lang="cs-CZ" sz="2800" dirty="0"/>
              <a:t>třídy dle věku od 4 let </a:t>
            </a:r>
          </a:p>
          <a:p>
            <a:r>
              <a:rPr lang="cs-CZ" sz="2800" dirty="0"/>
              <a:t>kapacita tříd cca 25 </a:t>
            </a:r>
          </a:p>
          <a:p>
            <a:r>
              <a:rPr lang="cs-CZ" sz="2800" dirty="0"/>
              <a:t>provoz 8:20-12:50 (dobrovolné školné) </a:t>
            </a:r>
          </a:p>
          <a:p>
            <a:r>
              <a:rPr lang="cs-CZ" sz="2800" dirty="0"/>
              <a:t>OMJ (Sýrie, Španělsko, Portugalsko) </a:t>
            </a:r>
          </a:p>
          <a:p>
            <a:r>
              <a:rPr lang="cs-CZ" sz="2800" dirty="0"/>
              <a:t>OMJ projekt „Hovoříme s </a:t>
            </a:r>
            <a:r>
              <a:rPr lang="cs-CZ" sz="2800" dirty="0" err="1"/>
              <a:t>Pimem</a:t>
            </a:r>
            <a:r>
              <a:rPr lang="cs-CZ" sz="2800" dirty="0"/>
              <a:t>“ (</a:t>
            </a:r>
            <a:r>
              <a:rPr lang="cs-CZ" sz="2800" dirty="0">
                <a:hlinkClick r:id="rId2"/>
              </a:rPr>
              <a:t>https://www.pratenmetpim.nl/</a:t>
            </a:r>
            <a:r>
              <a:rPr lang="cs-CZ" sz="2800" dirty="0"/>
              <a:t> )</a:t>
            </a:r>
          </a:p>
          <a:p>
            <a:endParaRPr lang="cs-CZ" dirty="0"/>
          </a:p>
        </p:txBody>
      </p:sp>
      <p:pic>
        <p:nvPicPr>
          <p:cNvPr id="4" name="Obrázek 3" descr="IMG_20221129_112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84784"/>
            <a:ext cx="2976331" cy="2232248"/>
          </a:xfrm>
          <a:prstGeom prst="rect">
            <a:avLst/>
          </a:prstGeom>
        </p:spPr>
      </p:pic>
      <p:pic>
        <p:nvPicPr>
          <p:cNvPr id="5" name="Obrázek 4" descr="CZ_RO_B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911470"/>
            <a:ext cx="3312134" cy="946530"/>
          </a:xfrm>
          <a:prstGeom prst="rect">
            <a:avLst/>
          </a:prstGeom>
        </p:spPr>
      </p:pic>
      <p:pic>
        <p:nvPicPr>
          <p:cNvPr id="6" name="Obrázek 5" descr="logo-prah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6021288"/>
            <a:ext cx="632460" cy="640080"/>
          </a:xfrm>
          <a:prstGeom prst="rect">
            <a:avLst/>
          </a:prstGeom>
        </p:spPr>
      </p:pic>
      <p:pic>
        <p:nvPicPr>
          <p:cNvPr id="7" name="Obrázek 6" descr="IMG_20221129_0834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437112"/>
            <a:ext cx="2976330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/>
              <a:t>Breed</a:t>
            </a:r>
            <a:r>
              <a:rPr lang="cs-CZ" dirty="0"/>
              <a:t> </a:t>
            </a:r>
            <a:r>
              <a:rPr lang="cs-CZ" dirty="0" err="1"/>
              <a:t>kinderopvang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sz="2800" dirty="0"/>
              <a:t>Děti již od 3 měsíců do 14 let</a:t>
            </a:r>
          </a:p>
          <a:p>
            <a:r>
              <a:rPr lang="cs-CZ" sz="2800" dirty="0"/>
              <a:t>160 dětí </a:t>
            </a:r>
            <a:r>
              <a:rPr lang="cs-CZ" sz="2800" dirty="0">
                <a:sym typeface="Wingdings" pitchFamily="2" charset="2"/>
              </a:rPr>
              <a:t> 7 tříd </a:t>
            </a:r>
          </a:p>
          <a:p>
            <a:r>
              <a:rPr lang="cs-CZ" sz="2800" dirty="0">
                <a:sym typeface="Wingdings" pitchFamily="2" charset="2"/>
              </a:rPr>
              <a:t>Od 4 let kapacita 20 dětí ve třídě</a:t>
            </a:r>
          </a:p>
          <a:p>
            <a:r>
              <a:rPr lang="cs-CZ" sz="2800" dirty="0">
                <a:sym typeface="Wingdings" pitchFamily="2" charset="2"/>
              </a:rPr>
              <a:t>Do 4 let kapacita 16 dětí ve třídě</a:t>
            </a:r>
          </a:p>
          <a:p>
            <a:r>
              <a:rPr lang="cs-CZ" sz="2800" dirty="0">
                <a:sym typeface="Wingdings" pitchFamily="2" charset="2"/>
              </a:rPr>
              <a:t>Složení tříd 50% OMJ </a:t>
            </a:r>
          </a:p>
          <a:p>
            <a:r>
              <a:rPr lang="cs-CZ" sz="2800" dirty="0">
                <a:sym typeface="Wingdings" pitchFamily="2" charset="2"/>
              </a:rPr>
              <a:t>OMJ daný program pro celou školu v dané oblasti (řízeno státem)</a:t>
            </a:r>
            <a:endParaRPr lang="cs-CZ" sz="2800" dirty="0"/>
          </a:p>
        </p:txBody>
      </p:sp>
      <p:pic>
        <p:nvPicPr>
          <p:cNvPr id="4" name="Obrázek 3" descr="IMG_20221130_11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2747797" cy="2060848"/>
          </a:xfrm>
          <a:prstGeom prst="rect">
            <a:avLst/>
          </a:prstGeom>
        </p:spPr>
      </p:pic>
      <p:pic>
        <p:nvPicPr>
          <p:cNvPr id="5" name="Obrázek 4" descr="CZ_RO_B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5805264"/>
            <a:ext cx="3023679" cy="864096"/>
          </a:xfrm>
          <a:prstGeom prst="rect">
            <a:avLst/>
          </a:prstGeom>
        </p:spPr>
      </p:pic>
      <p:pic>
        <p:nvPicPr>
          <p:cNvPr id="6" name="Obrázek 5" descr="logo-prah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877272"/>
            <a:ext cx="632460" cy="640080"/>
          </a:xfrm>
          <a:prstGeom prst="rect">
            <a:avLst/>
          </a:prstGeom>
        </p:spPr>
      </p:pic>
      <p:pic>
        <p:nvPicPr>
          <p:cNvPr id="7" name="Obrázek 6" descr="IMG_20221201_0957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653136"/>
            <a:ext cx="2651787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Přínos stáže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endParaRPr lang="cs-CZ" dirty="0"/>
          </a:p>
          <a:p>
            <a:r>
              <a:rPr lang="cs-CZ" sz="2800" dirty="0"/>
              <a:t>příjemné prostředí </a:t>
            </a:r>
          </a:p>
          <a:p>
            <a:r>
              <a:rPr lang="cs-CZ" sz="2800" dirty="0"/>
              <a:t>spontánnost, přirozenost, respektování individuálního tempa pro osvojení druhého jazyka</a:t>
            </a:r>
          </a:p>
          <a:p>
            <a:r>
              <a:rPr lang="cs-CZ" sz="2800" dirty="0"/>
              <a:t>využívání piktogramů (režim dne) </a:t>
            </a:r>
          </a:p>
          <a:p>
            <a:r>
              <a:rPr lang="cs-CZ" sz="2800" dirty="0"/>
              <a:t>práce ve skupinkách, integrace dětí s OMJ</a:t>
            </a:r>
          </a:p>
          <a:p>
            <a:endParaRPr lang="cs-CZ" dirty="0"/>
          </a:p>
        </p:txBody>
      </p:sp>
      <p:pic>
        <p:nvPicPr>
          <p:cNvPr id="6" name="Obrázek 5" descr="IMG_20221130_102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348196" y="4581128"/>
            <a:ext cx="2712302" cy="2034226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37BCF3DA-C575-7829-A7B9-33B20794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022"/>
            <a:ext cx="6228184" cy="1401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Děkujeme za pozornost</a:t>
            </a:r>
          </a:p>
        </p:txBody>
      </p:sp>
      <p:pic>
        <p:nvPicPr>
          <p:cNvPr id="4" name="Obrázek 3" descr="CZ_RO_B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73216"/>
            <a:ext cx="4031571" cy="1152128"/>
          </a:xfrm>
          <a:prstGeom prst="rect">
            <a:avLst/>
          </a:prstGeom>
        </p:spPr>
      </p:pic>
      <p:pic>
        <p:nvPicPr>
          <p:cNvPr id="5" name="Obrázek 4" descr="logo-prah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572572"/>
            <a:ext cx="720080" cy="7287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200</Words>
  <Application>Microsoft Office PowerPoint</Application>
  <PresentationFormat>Předvádění na obrazovce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sady Office</vt:lpstr>
      <vt:lpstr>Stáž pedagogických pracovníků v Holandsku - Zwolle</vt:lpstr>
      <vt:lpstr>Vzdělávání v Holandsku </vt:lpstr>
      <vt:lpstr>Ridder Jorisscholl</vt:lpstr>
      <vt:lpstr>Breed kinderopvang</vt:lpstr>
      <vt:lpstr>Přínos stáže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pedagogických pracovníků v Holandsku - Zwolle</dc:title>
  <dc:creator>Dominika Dymáková</dc:creator>
  <cp:lastModifiedBy>Martina</cp:lastModifiedBy>
  <cp:revision>5</cp:revision>
  <dcterms:created xsi:type="dcterms:W3CDTF">2022-12-11T17:49:39Z</dcterms:created>
  <dcterms:modified xsi:type="dcterms:W3CDTF">2023-04-12T17:44:37Z</dcterms:modified>
</cp:coreProperties>
</file>